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84" r:id="rId3"/>
    <p:sldId id="277" r:id="rId4"/>
    <p:sldId id="278" r:id="rId5"/>
    <p:sldId id="279" r:id="rId6"/>
    <p:sldId id="266" r:id="rId7"/>
    <p:sldId id="285" r:id="rId8"/>
    <p:sldId id="287" r:id="rId9"/>
    <p:sldId id="271" r:id="rId10"/>
    <p:sldId id="289" r:id="rId11"/>
    <p:sldId id="300" r:id="rId12"/>
    <p:sldId id="273" r:id="rId13"/>
    <p:sldId id="299" r:id="rId14"/>
    <p:sldId id="274" r:id="rId15"/>
    <p:sldId id="280" r:id="rId1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33"/>
    <a:srgbClr val="FF9900"/>
    <a:srgbClr val="FF6600"/>
    <a:srgbClr val="CC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4914" autoAdjust="0"/>
    <p:restoredTop sz="94660"/>
  </p:normalViewPr>
  <p:slideViewPr>
    <p:cSldViewPr>
      <p:cViewPr varScale="1">
        <p:scale>
          <a:sx n="124" d="100"/>
          <a:sy n="124" d="100"/>
        </p:scale>
        <p:origin x="-126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34"/>
  <c:chart>
    <c:autoTitleDeleted val="1"/>
    <c:view3D>
      <c:rotX val="30"/>
      <c:rotY val="171"/>
      <c:perspective val="30"/>
    </c:view3D>
    <c:plotArea>
      <c:layout/>
      <c:pie3DChart>
        <c:varyColors val="1"/>
        <c:ser>
          <c:idx val="0"/>
          <c:order val="0"/>
          <c:explosion val="25"/>
          <c:dPt>
            <c:idx val="1"/>
            <c:explosion val="26"/>
            <c:spPr>
              <a:effectLst/>
            </c:spPr>
          </c:dPt>
          <c:dPt>
            <c:idx val="2"/>
            <c:spPr>
              <a:solidFill>
                <a:srgbClr val="FF0000"/>
              </a:solidFill>
            </c:spPr>
          </c:dPt>
          <c:dLbls>
            <c:txPr>
              <a:bodyPr/>
              <a:lstStyle/>
              <a:p>
                <a:pPr>
                  <a:defRPr sz="1000" baseline="0"/>
                </a:pPr>
                <a:endParaRPr lang="en-US"/>
              </a:p>
            </c:txPr>
            <c:showCatName val="1"/>
            <c:showPercent val="1"/>
            <c:showLeaderLines val="1"/>
          </c:dLbls>
          <c:cat>
            <c:strRef>
              <c:f>Sheet1!$A$1:$A$3</c:f>
              <c:strCache>
                <c:ptCount val="3"/>
                <c:pt idx="0">
                  <c:v>applications</c:v>
                </c:pt>
                <c:pt idx="1">
                  <c:v>system arch</c:v>
                </c:pt>
                <c:pt idx="2">
                  <c:v>tools</c:v>
                </c:pt>
              </c:strCache>
            </c:strRef>
          </c:cat>
          <c:val>
            <c:numRef>
              <c:f>Sheet1!$B$1:$B$3</c:f>
              <c:numCache>
                <c:formatCode>General</c:formatCode>
                <c:ptCount val="3"/>
                <c:pt idx="0" formatCode="0%">
                  <c:v>0.70000000000000062</c:v>
                </c:pt>
                <c:pt idx="1">
                  <c:v>5.0000000000000058E-2</c:v>
                </c:pt>
                <c:pt idx="2">
                  <c:v>0.25</c:v>
                </c:pt>
              </c:numCache>
            </c:numRef>
          </c:val>
        </c:ser>
        <c:dLbls>
          <c:showCatName val="1"/>
          <c:showPercent val="1"/>
        </c:dLbls>
      </c:pie3DChart>
    </c:plotArea>
    <c:plotVisOnly val="1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/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2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2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738AC54-F19C-4ED6-8B59-8B540F3FE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6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1A48EC2-9B1D-4DFE-919B-131849E8E6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2B2E7E-BD7E-47FC-8DC3-07C2620AD0DF}" type="slidenum">
              <a:rPr lang="en-US" smtClean="0"/>
              <a:pPr/>
              <a:t>9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52400" y="3124200"/>
            <a:ext cx="5715000" cy="304800"/>
          </a:xfrm>
          <a:prstGeom prst="rect">
            <a:avLst/>
          </a:prstGeom>
          <a:solidFill>
            <a:srgbClr val="990033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600200" y="4800600"/>
            <a:ext cx="7391400" cy="304800"/>
          </a:xfrm>
          <a:prstGeom prst="rect">
            <a:avLst/>
          </a:prstGeom>
          <a:solidFill>
            <a:srgbClr val="990033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0" descr="us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6172200"/>
            <a:ext cx="289560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609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114800"/>
            <a:ext cx="6400800" cy="4572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Reconfigurable Computing </a:t>
            </a:r>
            <a:fld id="{6573D16C-F376-41F3-987B-D4AAAE1DBF50}" type="slidenum">
              <a:rPr lang="en-US" i="0">
                <a:solidFill>
                  <a:schemeClr val="tx1"/>
                </a:solidFill>
              </a:rPr>
              <a:pPr>
                <a:defRPr/>
              </a:pPr>
              <a:t>‹#›</a:t>
            </a:fld>
            <a:endParaRPr lang="en-US" i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562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562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Reconfigurable Computing </a:t>
            </a:r>
            <a:fld id="{52AD7CA3-710D-4AAB-9419-48DDE5E5EEF5}" type="slidenum">
              <a:rPr lang="en-US" i="0">
                <a:solidFill>
                  <a:schemeClr val="tx1"/>
                </a:solidFill>
              </a:rPr>
              <a:pPr>
                <a:defRPr/>
              </a:pPr>
              <a:t>‹#›</a:t>
            </a:fld>
            <a:endParaRPr lang="en-US" i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 userDrawn="1">
            <p:ph type="sldNum" sz="quarter" idx="10"/>
          </p:nvPr>
        </p:nvSpPr>
        <p:spPr>
          <a:xfrm>
            <a:off x="2819400" y="6324600"/>
            <a:ext cx="6172200" cy="304800"/>
          </a:xfrm>
        </p:spPr>
        <p:txBody>
          <a:bodyPr/>
          <a:lstStyle/>
          <a:p>
            <a:pPr>
              <a:defRPr/>
            </a:pPr>
            <a:r>
              <a:rPr lang="en-US" sz="1200" dirty="0" smtClean="0">
                <a:solidFill>
                  <a:schemeClr val="tx1"/>
                </a:solidFill>
              </a:rPr>
              <a:t>Heterogeneous </a:t>
            </a:r>
            <a:r>
              <a:rPr lang="en-US" sz="1200" dirty="0" smtClean="0">
                <a:solidFill>
                  <a:schemeClr val="tx1"/>
                </a:solidFill>
              </a:rPr>
              <a:t>Computing at USC </a:t>
            </a:r>
            <a:r>
              <a:rPr lang="en-US" sz="1200" dirty="0" smtClean="0"/>
              <a:t>| EPSCOR Clemson | </a:t>
            </a:r>
            <a:r>
              <a:rPr lang="en-US" sz="1200" dirty="0" smtClean="0">
                <a:solidFill>
                  <a:schemeClr val="tx1"/>
                </a:solidFill>
              </a:rPr>
              <a:t>9/21/10</a:t>
            </a:r>
            <a:r>
              <a:rPr lang="en-US" sz="1200" dirty="0" smtClean="0"/>
              <a:t>	 </a:t>
            </a:r>
            <a:fld id="{1FF4D708-FA81-4514-A2AC-FE6F72DBD05B}" type="slidenum">
              <a:rPr lang="en-US" i="0" smtClean="0">
                <a:solidFill>
                  <a:schemeClr val="tx1"/>
                </a:solidFill>
              </a:rPr>
              <a:pPr>
                <a:defRPr/>
              </a:pPr>
              <a:t>‹#›</a:t>
            </a:fld>
            <a:endParaRPr lang="en-US" i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Reconfigurable Computing </a:t>
            </a:r>
            <a:fld id="{73999121-ED11-4B7B-AFCD-533B8086DF89}" type="slidenum">
              <a:rPr lang="en-US" i="0">
                <a:solidFill>
                  <a:schemeClr val="tx1"/>
                </a:solidFill>
              </a:rPr>
              <a:pPr>
                <a:defRPr/>
              </a:pPr>
              <a:t>‹#›</a:t>
            </a:fld>
            <a:endParaRPr lang="en-US" i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Reconfigurable Computing </a:t>
            </a:r>
            <a:fld id="{877A641A-8583-4775-9BD3-9D604C4256FA}" type="slidenum">
              <a:rPr lang="en-US" i="0">
                <a:solidFill>
                  <a:schemeClr val="tx1"/>
                </a:solidFill>
              </a:rPr>
              <a:pPr>
                <a:defRPr/>
              </a:pPr>
              <a:t>‹#›</a:t>
            </a:fld>
            <a:endParaRPr lang="en-US" i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Reconfigurable Computing </a:t>
            </a:r>
            <a:fld id="{F43141EB-EF0A-4164-B41E-C7EAAF54C7AD}" type="slidenum">
              <a:rPr lang="en-US" i="0">
                <a:solidFill>
                  <a:schemeClr val="tx1"/>
                </a:solidFill>
              </a:rPr>
              <a:pPr>
                <a:defRPr/>
              </a:pPr>
              <a:t>‹#›</a:t>
            </a:fld>
            <a:endParaRPr lang="en-US" i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Reconfigurable Computing </a:t>
            </a:r>
            <a:fld id="{E9327874-CD33-4B14-9E7D-8E3734A1DEC4}" type="slidenum">
              <a:rPr lang="en-US" i="0">
                <a:solidFill>
                  <a:schemeClr val="tx1"/>
                </a:solidFill>
              </a:rPr>
              <a:pPr>
                <a:defRPr/>
              </a:pPr>
              <a:t>‹#›</a:t>
            </a:fld>
            <a:endParaRPr lang="en-US" i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Reconfigurable Computing </a:t>
            </a:r>
            <a:fld id="{F31F543A-A5CC-405C-9866-E412A3EF1FEA}" type="slidenum">
              <a:rPr lang="en-US" i="0">
                <a:solidFill>
                  <a:schemeClr val="tx1"/>
                </a:solidFill>
              </a:rPr>
              <a:pPr>
                <a:defRPr/>
              </a:pPr>
              <a:t>‹#›</a:t>
            </a:fld>
            <a:endParaRPr lang="en-US" i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Reconfigurable Computing </a:t>
            </a:r>
            <a:fld id="{047E9B27-4C8C-443C-A6E2-BF6FCC847D89}" type="slidenum">
              <a:rPr lang="en-US" i="0">
                <a:solidFill>
                  <a:schemeClr val="tx1"/>
                </a:solidFill>
              </a:rPr>
              <a:pPr>
                <a:defRPr/>
              </a:pPr>
              <a:t>‹#›</a:t>
            </a:fld>
            <a:endParaRPr lang="en-US" i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Reconfigurable Computing </a:t>
            </a:r>
            <a:fld id="{6DACD014-3211-4B84-AC02-DA277B7A6CA3}" type="slidenum">
              <a:rPr lang="en-US" i="0">
                <a:solidFill>
                  <a:schemeClr val="tx1"/>
                </a:solidFill>
              </a:rPr>
              <a:pPr>
                <a:defRPr/>
              </a:pPr>
              <a:t>‹#›</a:t>
            </a:fld>
            <a:endParaRPr lang="en-US" i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429000" y="6324600"/>
            <a:ext cx="5562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i="1">
                <a:solidFill>
                  <a:srgbClr val="990033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Reconfigurable Computing </a:t>
            </a:r>
            <a:fld id="{BF454134-34B0-46D2-A134-EE0C37823F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29" name="Picture 8" descr="usc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6200" y="6172200"/>
            <a:ext cx="289560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76200" y="6096000"/>
            <a:ext cx="8991600" cy="0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4" name="Line 10"/>
          <p:cNvSpPr>
            <a:spLocks noChangeShapeType="1"/>
          </p:cNvSpPr>
          <p:nvPr/>
        </p:nvSpPr>
        <p:spPr bwMode="auto">
          <a:xfrm>
            <a:off x="76200" y="1295400"/>
            <a:ext cx="8991600" cy="0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6" name="Line 12"/>
          <p:cNvSpPr>
            <a:spLocks noChangeShapeType="1"/>
          </p:cNvSpPr>
          <p:nvPr/>
        </p:nvSpPr>
        <p:spPr bwMode="auto">
          <a:xfrm>
            <a:off x="76200" y="457200"/>
            <a:ext cx="8991600" cy="0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2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herc.cse.sc.edu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828800"/>
            <a:ext cx="8991600" cy="1295400"/>
          </a:xfrm>
        </p:spPr>
        <p:txBody>
          <a:bodyPr/>
          <a:lstStyle/>
          <a:p>
            <a:pPr algn="l" eaLnBrk="1" hangingPunct="1"/>
            <a:r>
              <a:rPr lang="en-US" dirty="0" smtClean="0"/>
              <a:t>Heterogeneous Computing at USC</a:t>
            </a:r>
            <a:br>
              <a:rPr lang="en-US" dirty="0" smtClean="0"/>
            </a:br>
            <a:r>
              <a:rPr lang="en-US" sz="2000" dirty="0" smtClean="0">
                <a:solidFill>
                  <a:srgbClr val="990033"/>
                </a:solidFill>
              </a:rPr>
              <a:t>Dept. of Computer Science and Engineering</a:t>
            </a:r>
            <a:br>
              <a:rPr lang="en-US" sz="2000" dirty="0" smtClean="0">
                <a:solidFill>
                  <a:srgbClr val="990033"/>
                </a:solidFill>
              </a:rPr>
            </a:br>
            <a:r>
              <a:rPr lang="en-US" sz="2000" dirty="0" smtClean="0">
                <a:solidFill>
                  <a:srgbClr val="990033"/>
                </a:solidFill>
              </a:rPr>
              <a:t>University of South Carolina</a:t>
            </a:r>
            <a:endParaRPr lang="en-US" dirty="0" smtClean="0">
              <a:solidFill>
                <a:srgbClr val="990033"/>
              </a:solidFill>
            </a:endParaRP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19400" y="3810000"/>
            <a:ext cx="6248400" cy="1219200"/>
          </a:xfrm>
        </p:spPr>
        <p:txBody>
          <a:bodyPr/>
          <a:lstStyle/>
          <a:p>
            <a:pPr algn="r" eaLnBrk="1" hangingPunct="1"/>
            <a:r>
              <a:rPr lang="en-US" dirty="0" smtClean="0"/>
              <a:t>Dr. Jason D. </a:t>
            </a:r>
            <a:r>
              <a:rPr lang="en-US" dirty="0" smtClean="0"/>
              <a:t>Bakos</a:t>
            </a:r>
          </a:p>
          <a:p>
            <a:pPr algn="r" eaLnBrk="1" hangingPunct="1"/>
            <a:r>
              <a:rPr lang="en-US" sz="1600" dirty="0" smtClean="0">
                <a:solidFill>
                  <a:srgbClr val="990033"/>
                </a:solidFill>
              </a:rPr>
              <a:t>Assistant Professor</a:t>
            </a:r>
          </a:p>
          <a:p>
            <a:pPr algn="r" eaLnBrk="1" hangingPunct="1"/>
            <a:r>
              <a:rPr lang="en-US" sz="1600" dirty="0" smtClean="0">
                <a:solidFill>
                  <a:srgbClr val="990033"/>
                </a:solidFill>
              </a:rPr>
              <a:t>Heterogeneous and Reconfigurable Computing Lab (HeRC)</a:t>
            </a:r>
            <a:endParaRPr lang="en-US" sz="1600" dirty="0" smtClean="0">
              <a:solidFill>
                <a:srgbClr val="990033"/>
              </a:solidFill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76200"/>
            <a:ext cx="2819400" cy="1878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 descr="fpga_adc_dac_virtex_hsa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897624" y="0"/>
            <a:ext cx="2170176" cy="1937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9" descr="fpgazm1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0" y="38100"/>
            <a:ext cx="233172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3" descr="Mother_drei_DB_VS_klein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438400" y="5157787"/>
            <a:ext cx="1905000" cy="170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7" descr="9_SMALL_2004_12_7_13_15_16_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8F7F3"/>
              </a:clrFrom>
              <a:clrTo>
                <a:srgbClr val="F8F7F3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91000" y="5029200"/>
            <a:ext cx="18288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848600" y="5181600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91200" y="5150358"/>
            <a:ext cx="2057400" cy="1707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6858000" y="6396335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/>
              <a:t>This material is based upon work supported by the National Science Foundation under Grant Nos. CCF-0844951 and CCF-0915608.</a:t>
            </a:r>
            <a:endParaRPr lang="en-US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Precision Accumulation</a:t>
            </a: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3124200" y="1752600"/>
            <a:ext cx="304800" cy="4572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25400" dir="27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562600" y="1752600"/>
            <a:ext cx="304800" cy="4572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25400" dir="27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267200" y="1724025"/>
            <a:ext cx="457200" cy="51911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1" name="Straight Arrow Connector 10"/>
          <p:cNvCxnSpPr>
            <a:endCxn id="6" idx="1"/>
          </p:cNvCxnSpPr>
          <p:nvPr/>
        </p:nvCxnSpPr>
        <p:spPr>
          <a:xfrm>
            <a:off x="2286000" y="1981200"/>
            <a:ext cx="838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  <a:endCxn id="8" idx="2"/>
          </p:cNvCxnSpPr>
          <p:nvPr/>
        </p:nvCxnSpPr>
        <p:spPr>
          <a:xfrm>
            <a:off x="3429000" y="1981200"/>
            <a:ext cx="838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724400" y="1981200"/>
            <a:ext cx="838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3"/>
          </p:cNvCxnSpPr>
          <p:nvPr/>
        </p:nvCxnSpPr>
        <p:spPr>
          <a:xfrm>
            <a:off x="5867400" y="1981200"/>
            <a:ext cx="685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 flipH="1" flipV="1">
            <a:off x="5905501" y="1714500"/>
            <a:ext cx="533400" cy="3175"/>
          </a:xfrm>
          <a:prstGeom prst="line">
            <a:avLst/>
          </a:prstGeom>
          <a:ln>
            <a:head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10800000">
            <a:off x="4495800" y="1447800"/>
            <a:ext cx="167640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8" idx="0"/>
          </p:cNvCxnSpPr>
          <p:nvPr/>
        </p:nvCxnSpPr>
        <p:spPr>
          <a:xfrm rot="5400000">
            <a:off x="4359275" y="1585913"/>
            <a:ext cx="274637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Isosceles Triangle 31"/>
          <p:cNvSpPr/>
          <p:nvPr/>
        </p:nvSpPr>
        <p:spPr>
          <a:xfrm>
            <a:off x="3240088" y="2133600"/>
            <a:ext cx="76200" cy="7620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5678488" y="2133600"/>
            <a:ext cx="76200" cy="7620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2" name="Group 262"/>
          <p:cNvGrpSpPr>
            <a:grpSpLocks/>
          </p:cNvGrpSpPr>
          <p:nvPr/>
        </p:nvGrpSpPr>
        <p:grpSpPr bwMode="auto">
          <a:xfrm>
            <a:off x="1981200" y="2743200"/>
            <a:ext cx="4868863" cy="914400"/>
            <a:chOff x="2057400" y="2667000"/>
            <a:chExt cx="4868186" cy="914400"/>
          </a:xfrm>
        </p:grpSpPr>
        <p:sp>
          <p:nvSpPr>
            <p:cNvPr id="34" name="Rectangle 33"/>
            <p:cNvSpPr/>
            <p:nvPr/>
          </p:nvSpPr>
          <p:spPr>
            <a:xfrm>
              <a:off x="2895483" y="3124200"/>
              <a:ext cx="304758" cy="4572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25400" dir="27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7" name="Straight Arrow Connector 36"/>
            <p:cNvCxnSpPr>
              <a:endCxn id="34" idx="1"/>
            </p:cNvCxnSpPr>
            <p:nvPr/>
          </p:nvCxnSpPr>
          <p:spPr>
            <a:xfrm>
              <a:off x="2057400" y="3352800"/>
              <a:ext cx="83808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5828776" y="3192463"/>
              <a:ext cx="1096810" cy="95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Isosceles Triangle 43"/>
            <p:cNvSpPr/>
            <p:nvPr/>
          </p:nvSpPr>
          <p:spPr>
            <a:xfrm>
              <a:off x="3011355" y="3505200"/>
              <a:ext cx="76189" cy="762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74" name="Straight Arrow Connector 73"/>
            <p:cNvCxnSpPr>
              <a:stCxn id="34" idx="3"/>
            </p:cNvCxnSpPr>
            <p:nvPr/>
          </p:nvCxnSpPr>
          <p:spPr>
            <a:xfrm>
              <a:off x="3200241" y="3352800"/>
              <a:ext cx="52856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>
              <a:off x="3390715" y="3124200"/>
              <a:ext cx="346027" cy="317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10800000">
              <a:off x="3390715" y="2667000"/>
              <a:ext cx="2857103" cy="15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6200000" flipV="1">
              <a:off x="5981911" y="2932906"/>
              <a:ext cx="533400" cy="1588"/>
            </a:xfrm>
            <a:prstGeom prst="line">
              <a:avLst/>
            </a:prstGeom>
            <a:ln>
              <a:head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5400000">
              <a:off x="3161322" y="2896394"/>
              <a:ext cx="4572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7" name="Rectangle 196"/>
            <p:cNvSpPr/>
            <p:nvPr/>
          </p:nvSpPr>
          <p:spPr>
            <a:xfrm>
              <a:off x="3733567" y="2963863"/>
              <a:ext cx="2133303" cy="541337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98" name="Straight Connector 197"/>
            <p:cNvCxnSpPr/>
            <p:nvPr/>
          </p:nvCxnSpPr>
          <p:spPr>
            <a:xfrm rot="5400000">
              <a:off x="3620040" y="3229769"/>
              <a:ext cx="533400" cy="15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 rot="5400000">
              <a:off x="3772418" y="3229769"/>
              <a:ext cx="533400" cy="15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/>
          </p:nvCxnSpPr>
          <p:spPr>
            <a:xfrm rot="5400000">
              <a:off x="3923210" y="3229769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 rot="5400000">
              <a:off x="4075589" y="3229769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 rot="5400000">
              <a:off x="4227968" y="3229769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 rot="5400000">
              <a:off x="4380347" y="3229769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 rot="5400000">
              <a:off x="4532726" y="3229769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 rot="5400000">
              <a:off x="4685104" y="3229769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 rot="5400000">
              <a:off x="4837483" y="3229769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 rot="5400000">
              <a:off x="4989862" y="3229769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 rot="5400000">
              <a:off x="5142241" y="3229769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rot="5400000">
              <a:off x="5296207" y="3229769"/>
              <a:ext cx="533400" cy="15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rot="5400000">
              <a:off x="5446999" y="3229769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Group 263"/>
          <p:cNvGrpSpPr>
            <a:grpSpLocks/>
          </p:cNvGrpSpPr>
          <p:nvPr/>
        </p:nvGrpSpPr>
        <p:grpSpPr bwMode="auto">
          <a:xfrm>
            <a:off x="1535113" y="4267200"/>
            <a:ext cx="6145212" cy="1676400"/>
            <a:chOff x="1534602" y="4267200"/>
            <a:chExt cx="6146358" cy="1676399"/>
          </a:xfrm>
        </p:grpSpPr>
        <p:sp>
          <p:nvSpPr>
            <p:cNvPr id="132" name="Rectangle 131"/>
            <p:cNvSpPr/>
            <p:nvPr/>
          </p:nvSpPr>
          <p:spPr>
            <a:xfrm>
              <a:off x="2133201" y="4975225"/>
              <a:ext cx="609714" cy="838199"/>
            </a:xfrm>
            <a:prstGeom prst="rect">
              <a:avLst/>
            </a:prstGeom>
            <a:solidFill>
              <a:srgbClr val="FFFF00"/>
            </a:solidFill>
            <a:ln/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/>
                <a:t>Mem</a:t>
              </a: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3733699" y="5127624"/>
              <a:ext cx="2133998" cy="54133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3" name="Trapezoid 162"/>
            <p:cNvSpPr/>
            <p:nvPr/>
          </p:nvSpPr>
          <p:spPr>
            <a:xfrm rot="5400000">
              <a:off x="3162121" y="5089503"/>
              <a:ext cx="304800" cy="228643"/>
            </a:xfrm>
            <a:prstGeom prst="trapezoid">
              <a:avLst>
                <a:gd name="adj" fmla="val 42391"/>
              </a:avLst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4" name="Trapezoid 163"/>
            <p:cNvSpPr/>
            <p:nvPr/>
          </p:nvSpPr>
          <p:spPr>
            <a:xfrm rot="5400000">
              <a:off x="3162121" y="5470503"/>
              <a:ext cx="304800" cy="228643"/>
            </a:xfrm>
            <a:prstGeom prst="trapezoid">
              <a:avLst>
                <a:gd name="adj" fmla="val 42391"/>
              </a:avLst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66" name="Straight Arrow Connector 165"/>
            <p:cNvCxnSpPr>
              <a:stCxn id="163" idx="0"/>
            </p:cNvCxnSpPr>
            <p:nvPr/>
          </p:nvCxnSpPr>
          <p:spPr>
            <a:xfrm>
              <a:off x="3428842" y="5203824"/>
              <a:ext cx="304857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/>
            <p:nvPr/>
          </p:nvCxnSpPr>
          <p:spPr>
            <a:xfrm>
              <a:off x="3428842" y="5583237"/>
              <a:ext cx="304857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rot="5400000">
              <a:off x="3620222" y="5395118"/>
              <a:ext cx="533400" cy="15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rot="5400000">
              <a:off x="3772650" y="5393530"/>
              <a:ext cx="533400" cy="15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rot="5400000">
              <a:off x="3923491" y="5393530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rot="5400000">
              <a:off x="4075920" y="5393530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rot="5400000">
              <a:off x="4228348" y="5393530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rot="5400000">
              <a:off x="4380777" y="5393530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rot="5400000">
              <a:off x="4533205" y="5393530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 rot="5400000">
              <a:off x="4685633" y="5393530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 rot="5400000">
              <a:off x="4838062" y="5393530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rot="5400000">
              <a:off x="4990490" y="5393530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 rot="5400000">
              <a:off x="5142919" y="5393530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 rot="5400000">
              <a:off x="5296934" y="5393530"/>
              <a:ext cx="533400" cy="15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 rot="5400000">
              <a:off x="5447776" y="5393530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6" name="Rectangle 215"/>
            <p:cNvSpPr/>
            <p:nvPr/>
          </p:nvSpPr>
          <p:spPr>
            <a:xfrm>
              <a:off x="6401196" y="4975225"/>
              <a:ext cx="609714" cy="838199"/>
            </a:xfrm>
            <a:prstGeom prst="rect">
              <a:avLst/>
            </a:prstGeom>
            <a:solidFill>
              <a:srgbClr val="FFFF00"/>
            </a:solidFill>
            <a:ln/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/>
                <a:t>Mem</a:t>
              </a:r>
            </a:p>
          </p:txBody>
        </p:sp>
        <p:cxnSp>
          <p:nvCxnSpPr>
            <p:cNvPr id="218" name="Straight Arrow Connector 217"/>
            <p:cNvCxnSpPr>
              <a:stCxn id="142" idx="3"/>
              <a:endCxn id="216" idx="1"/>
            </p:cNvCxnSpPr>
            <p:nvPr/>
          </p:nvCxnSpPr>
          <p:spPr>
            <a:xfrm flipV="1">
              <a:off x="5867697" y="5394324"/>
              <a:ext cx="533499" cy="476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 rot="5400000" flipH="1" flipV="1">
              <a:off x="5829640" y="5133974"/>
              <a:ext cx="533400" cy="0"/>
            </a:xfrm>
            <a:prstGeom prst="line">
              <a:avLst/>
            </a:prstGeom>
            <a:ln>
              <a:head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rot="10800000">
              <a:off x="2971557" y="4862513"/>
              <a:ext cx="3124783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 rot="5400000">
              <a:off x="2842176" y="4996655"/>
              <a:ext cx="260350" cy="15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>
              <a:endCxn id="163" idx="2"/>
            </p:cNvCxnSpPr>
            <p:nvPr/>
          </p:nvCxnSpPr>
          <p:spPr>
            <a:xfrm>
              <a:off x="2971557" y="5127624"/>
              <a:ext cx="225467" cy="476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endCxn id="163" idx="2"/>
            </p:cNvCxnSpPr>
            <p:nvPr/>
          </p:nvCxnSpPr>
          <p:spPr>
            <a:xfrm>
              <a:off x="2742914" y="5280024"/>
              <a:ext cx="462049" cy="476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stCxn id="216" idx="3"/>
            </p:cNvCxnSpPr>
            <p:nvPr/>
          </p:nvCxnSpPr>
          <p:spPr>
            <a:xfrm>
              <a:off x="7010910" y="5394324"/>
              <a:ext cx="670050" cy="1588"/>
            </a:xfrm>
            <a:prstGeom prst="line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/>
          </p:nvCxnSpPr>
          <p:spPr>
            <a:xfrm rot="5400000">
              <a:off x="7048274" y="5666580"/>
              <a:ext cx="533400" cy="1587"/>
            </a:xfrm>
            <a:prstGeom prst="line">
              <a:avLst/>
            </a:prstGeom>
            <a:ln>
              <a:head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 rot="10800000">
              <a:off x="2971557" y="5942012"/>
              <a:ext cx="434421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 rot="5400000" flipH="1" flipV="1">
              <a:off x="2831063" y="5801518"/>
              <a:ext cx="28098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Straight Arrow Connector 241"/>
            <p:cNvCxnSpPr>
              <a:endCxn id="164" idx="2"/>
            </p:cNvCxnSpPr>
            <p:nvPr/>
          </p:nvCxnSpPr>
          <p:spPr>
            <a:xfrm>
              <a:off x="2971557" y="5661024"/>
              <a:ext cx="225467" cy="476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6" name="Straight Arrow Connector 245"/>
            <p:cNvCxnSpPr/>
            <p:nvPr/>
          </p:nvCxnSpPr>
          <p:spPr>
            <a:xfrm>
              <a:off x="2742914" y="5508624"/>
              <a:ext cx="462049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8" name="Straight Arrow Connector 247"/>
            <p:cNvCxnSpPr>
              <a:endCxn id="132" idx="1"/>
            </p:cNvCxnSpPr>
            <p:nvPr/>
          </p:nvCxnSpPr>
          <p:spPr>
            <a:xfrm>
              <a:off x="1534602" y="5387974"/>
              <a:ext cx="598599" cy="635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1" name="Oval 250"/>
            <p:cNvSpPr/>
            <p:nvPr/>
          </p:nvSpPr>
          <p:spPr>
            <a:xfrm>
              <a:off x="1980772" y="4267200"/>
              <a:ext cx="5487423" cy="38100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Control</a:t>
              </a:r>
            </a:p>
          </p:txBody>
        </p:sp>
        <p:cxnSp>
          <p:nvCxnSpPr>
            <p:cNvPr id="253" name="Straight Arrow Connector 252"/>
            <p:cNvCxnSpPr>
              <a:endCxn id="132" idx="0"/>
            </p:cNvCxnSpPr>
            <p:nvPr/>
          </p:nvCxnSpPr>
          <p:spPr>
            <a:xfrm rot="5400000">
              <a:off x="2237239" y="4774407"/>
              <a:ext cx="403225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5" name="Straight Arrow Connector 254"/>
            <p:cNvCxnSpPr>
              <a:endCxn id="163" idx="1"/>
            </p:cNvCxnSpPr>
            <p:nvPr/>
          </p:nvCxnSpPr>
          <p:spPr>
            <a:xfrm rot="16200000" flipH="1">
              <a:off x="3074807" y="4860925"/>
              <a:ext cx="473075" cy="635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8" name="Straight Arrow Connector 257"/>
            <p:cNvCxnSpPr/>
            <p:nvPr/>
          </p:nvCxnSpPr>
          <p:spPr>
            <a:xfrm rot="5400000">
              <a:off x="2930357" y="5060949"/>
              <a:ext cx="874711" cy="793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2" name="Straight Arrow Connector 261"/>
            <p:cNvCxnSpPr>
              <a:stCxn id="251" idx="5"/>
              <a:endCxn id="216" idx="0"/>
            </p:cNvCxnSpPr>
            <p:nvPr/>
          </p:nvCxnSpPr>
          <p:spPr>
            <a:xfrm rot="5400000">
              <a:off x="6471889" y="4783932"/>
              <a:ext cx="384175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2" name="TextBox 101"/>
          <p:cNvSpPr txBox="1">
            <a:spLocks noChangeArrowheads="1"/>
          </p:cNvSpPr>
          <p:nvPr/>
        </p:nvSpPr>
        <p:spPr bwMode="auto">
          <a:xfrm>
            <a:off x="6172200" y="3505200"/>
            <a:ext cx="9144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/>
              <a:t>Partial sums</a:t>
            </a:r>
          </a:p>
        </p:txBody>
      </p:sp>
      <p:cxnSp>
        <p:nvCxnSpPr>
          <p:cNvPr id="106" name="Straight Arrow Connector 105"/>
          <p:cNvCxnSpPr>
            <a:stCxn id="102" idx="1"/>
          </p:cNvCxnSpPr>
          <p:nvPr/>
        </p:nvCxnSpPr>
        <p:spPr>
          <a:xfrm rot="10800000">
            <a:off x="5867400" y="3581400"/>
            <a:ext cx="304800" cy="47625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883" name="TextBox 80"/>
          <p:cNvSpPr txBox="1">
            <a:spLocks noChangeArrowheads="1"/>
          </p:cNvSpPr>
          <p:nvPr/>
        </p:nvSpPr>
        <p:spPr bwMode="auto">
          <a:xfrm>
            <a:off x="457200" y="1600200"/>
            <a:ext cx="1676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200" b="1"/>
              <a:t>Basic Accumulator Architecture</a:t>
            </a:r>
          </a:p>
        </p:txBody>
      </p:sp>
      <p:sp>
        <p:nvSpPr>
          <p:cNvPr id="83" name="TextBox 82"/>
          <p:cNvSpPr txBox="1">
            <a:spLocks noChangeArrowheads="1"/>
          </p:cNvSpPr>
          <p:nvPr/>
        </p:nvSpPr>
        <p:spPr bwMode="auto">
          <a:xfrm>
            <a:off x="609600" y="3124200"/>
            <a:ext cx="16764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/>
              <a:t>Adder Pipeline</a:t>
            </a:r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685800" y="4876800"/>
            <a:ext cx="9906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200" b="1"/>
              <a:t>Required Design </a:t>
            </a:r>
          </a:p>
        </p:txBody>
      </p:sp>
      <p:sp>
        <p:nvSpPr>
          <p:cNvPr id="88" name="TextBox 87"/>
          <p:cNvSpPr txBox="1">
            <a:spLocks noChangeArrowheads="1"/>
          </p:cNvSpPr>
          <p:nvPr/>
        </p:nvSpPr>
        <p:spPr bwMode="auto">
          <a:xfrm>
            <a:off x="7696200" y="3886200"/>
            <a:ext cx="1219200" cy="261938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100"/>
              <a:t>Reduction Ckt</a:t>
            </a:r>
            <a:endParaRPr lang="en-US"/>
          </a:p>
        </p:txBody>
      </p:sp>
      <p:cxnSp>
        <p:nvCxnSpPr>
          <p:cNvPr id="90" name="Straight Arrow Connector 89"/>
          <p:cNvCxnSpPr/>
          <p:nvPr/>
        </p:nvCxnSpPr>
        <p:spPr>
          <a:xfrm rot="10800000" flipV="1">
            <a:off x="7315200" y="4114800"/>
            <a:ext cx="533400" cy="228600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Freeform 90"/>
          <p:cNvSpPr/>
          <p:nvPr/>
        </p:nvSpPr>
        <p:spPr>
          <a:xfrm>
            <a:off x="1270000" y="2743200"/>
            <a:ext cx="2324100" cy="381000"/>
          </a:xfrm>
          <a:custGeom>
            <a:avLst/>
            <a:gdLst>
              <a:gd name="connsiteX0" fmla="*/ 0 w 2273300"/>
              <a:gd name="connsiteY0" fmla="*/ 402167 h 402167"/>
              <a:gd name="connsiteX1" fmla="*/ 927100 w 2273300"/>
              <a:gd name="connsiteY1" fmla="*/ 8467 h 402167"/>
              <a:gd name="connsiteX2" fmla="*/ 2273300 w 2273300"/>
              <a:gd name="connsiteY2" fmla="*/ 351367 h 40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3300" h="402167">
                <a:moveTo>
                  <a:pt x="0" y="402167"/>
                </a:moveTo>
                <a:cubicBezTo>
                  <a:pt x="274108" y="209550"/>
                  <a:pt x="548217" y="16934"/>
                  <a:pt x="927100" y="8467"/>
                </a:cubicBezTo>
                <a:cubicBezTo>
                  <a:pt x="1305983" y="0"/>
                  <a:pt x="1789641" y="175683"/>
                  <a:pt x="2273300" y="351367"/>
                </a:cubicBezTo>
              </a:path>
            </a:pathLst>
          </a:cu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889" name="TextBox 88"/>
          <p:cNvSpPr txBox="1">
            <a:spLocks noChangeArrowheads="1"/>
          </p:cNvSpPr>
          <p:nvPr/>
        </p:nvSpPr>
        <p:spPr bwMode="auto">
          <a:xfrm>
            <a:off x="6716713" y="1544638"/>
            <a:ext cx="990600" cy="23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900"/>
              <a:t>Feedback Loop</a:t>
            </a:r>
            <a:endParaRPr lang="en-US"/>
          </a:p>
        </p:txBody>
      </p:sp>
      <p:cxnSp>
        <p:nvCxnSpPr>
          <p:cNvPr id="93" name="Straight Arrow Connector 92"/>
          <p:cNvCxnSpPr/>
          <p:nvPr/>
        </p:nvCxnSpPr>
        <p:spPr>
          <a:xfrm rot="10800000">
            <a:off x="6248400" y="1517650"/>
            <a:ext cx="533400" cy="152400"/>
          </a:xfrm>
          <a:prstGeom prst="straightConnector1">
            <a:avLst/>
          </a:prstGeom>
          <a:ln>
            <a:prstDash val="solid"/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819400" y="6324600"/>
            <a:ext cx="6172200" cy="304800"/>
          </a:xfrm>
        </p:spPr>
        <p:txBody>
          <a:bodyPr/>
          <a:lstStyle/>
          <a:p>
            <a:pPr>
              <a:defRPr/>
            </a:pPr>
            <a:r>
              <a:rPr lang="en-US" sz="1200" dirty="0" smtClean="0">
                <a:solidFill>
                  <a:schemeClr val="tx1"/>
                </a:solidFill>
              </a:rPr>
              <a:t>Heterogeneous </a:t>
            </a:r>
            <a:r>
              <a:rPr lang="en-US" sz="1200" dirty="0" smtClean="0">
                <a:solidFill>
                  <a:schemeClr val="tx1"/>
                </a:solidFill>
              </a:rPr>
              <a:t>Computing at USC </a:t>
            </a:r>
            <a:r>
              <a:rPr lang="en-US" sz="1200" dirty="0" smtClean="0"/>
              <a:t>| EPSCOR Clemson | </a:t>
            </a:r>
            <a:r>
              <a:rPr lang="en-US" sz="1200" dirty="0" smtClean="0">
                <a:solidFill>
                  <a:schemeClr val="tx1"/>
                </a:solidFill>
              </a:rPr>
              <a:t>9/21/10</a:t>
            </a:r>
            <a:r>
              <a:rPr lang="en-US" sz="1200" dirty="0" smtClean="0"/>
              <a:t>	 </a:t>
            </a:r>
            <a:fld id="{1FF4D708-FA81-4514-A2AC-FE6F72DBD05B}" type="slidenum">
              <a:rPr lang="en-US" i="0" smtClean="0">
                <a:solidFill>
                  <a:schemeClr val="tx1"/>
                </a:solidFill>
              </a:rPr>
              <a:pPr>
                <a:defRPr/>
              </a:pPr>
              <a:t>10</a:t>
            </a:fld>
            <a:endParaRPr lang="en-US" i="0" dirty="0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83" grpId="0"/>
      <p:bldP spid="85" grpId="0"/>
      <p:bldP spid="8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Projects:  Automated Partitioning</a:t>
            </a:r>
            <a:endParaRPr lang="en-US" dirty="0" smtClean="0"/>
          </a:p>
        </p:txBody>
      </p:sp>
      <p:pic>
        <p:nvPicPr>
          <p:cNvPr id="60420" name="Picture 5" descr="example-grap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0" y="1676400"/>
            <a:ext cx="27559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1" name="Picture 8" descr="PATHS"/>
          <p:cNvPicPr>
            <a:picLocks noChangeAspect="1" noChangeArrowheads="1"/>
          </p:cNvPicPr>
          <p:nvPr/>
        </p:nvPicPr>
        <p:blipFill>
          <a:blip r:embed="rId3" cstate="print"/>
          <a:srcRect r="34801" b="30556"/>
          <a:stretch>
            <a:fillRect/>
          </a:stretch>
        </p:blipFill>
        <p:spPr bwMode="auto">
          <a:xfrm>
            <a:off x="228600" y="2362200"/>
            <a:ext cx="2863850" cy="228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0" y="1676400"/>
            <a:ext cx="2824163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3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5000" y="3733800"/>
            <a:ext cx="3200400" cy="207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57200" y="5410200"/>
            <a:ext cx="396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800" kern="0" dirty="0" smtClean="0">
                <a:solidFill>
                  <a:srgbClr val="000000"/>
                </a:solidFill>
                <a:latin typeface="+mj-lt"/>
              </a:rPr>
              <a:t>Tiff</a:t>
            </a:r>
            <a:r>
              <a:rPr lang="en-US" sz="800" kern="0" dirty="0">
                <a:solidFill>
                  <a:srgbClr val="000000"/>
                </a:solidFill>
                <a:latin typeface="+mj-lt"/>
              </a:rPr>
              <a:t> any M. </a:t>
            </a:r>
            <a:r>
              <a:rPr lang="en-US" sz="800" kern="0" dirty="0" err="1">
                <a:solidFill>
                  <a:srgbClr val="000000"/>
                </a:solidFill>
                <a:latin typeface="+mj-lt"/>
              </a:rPr>
              <a:t>Mintz</a:t>
            </a:r>
            <a:r>
              <a:rPr lang="en-US" sz="800" kern="0" dirty="0">
                <a:solidFill>
                  <a:srgbClr val="000000"/>
                </a:solidFill>
                <a:latin typeface="+mj-lt"/>
              </a:rPr>
              <a:t>, </a:t>
            </a:r>
            <a:r>
              <a:rPr lang="en-US" sz="800" kern="0" dirty="0" smtClean="0">
                <a:solidFill>
                  <a:srgbClr val="000000"/>
                </a:solidFill>
                <a:latin typeface="+mj-lt"/>
              </a:rPr>
              <a:t>“Systematic </a:t>
            </a:r>
            <a:r>
              <a:rPr lang="en-US" sz="800" kern="0" dirty="0">
                <a:solidFill>
                  <a:srgbClr val="000000"/>
                </a:solidFill>
                <a:latin typeface="+mj-lt"/>
              </a:rPr>
              <a:t>Code Partitioning for the Disjoint-Memory Co-Processor Accelerated Execution </a:t>
            </a:r>
            <a:r>
              <a:rPr lang="en-US" sz="800" kern="0" dirty="0" smtClean="0">
                <a:solidFill>
                  <a:srgbClr val="000000"/>
                </a:solidFill>
                <a:latin typeface="+mj-lt"/>
              </a:rPr>
              <a:t>Model” Ph.D. dissertation, University of South Carolina, 2010.</a:t>
            </a:r>
            <a:endParaRPr lang="en-US" sz="800" kern="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819400" y="6324600"/>
            <a:ext cx="6172200" cy="304800"/>
          </a:xfrm>
        </p:spPr>
        <p:txBody>
          <a:bodyPr/>
          <a:lstStyle/>
          <a:p>
            <a:pPr>
              <a:defRPr/>
            </a:pPr>
            <a:r>
              <a:rPr lang="en-US" sz="1200" dirty="0" smtClean="0">
                <a:solidFill>
                  <a:schemeClr val="tx1"/>
                </a:solidFill>
              </a:rPr>
              <a:t>Heterogeneous </a:t>
            </a:r>
            <a:r>
              <a:rPr lang="en-US" sz="1200" dirty="0" smtClean="0">
                <a:solidFill>
                  <a:schemeClr val="tx1"/>
                </a:solidFill>
              </a:rPr>
              <a:t>Computing at USC </a:t>
            </a:r>
            <a:r>
              <a:rPr lang="en-US" sz="1200" dirty="0" smtClean="0"/>
              <a:t>| EPSCOR Clemson | </a:t>
            </a:r>
            <a:r>
              <a:rPr lang="en-US" sz="1200" dirty="0" smtClean="0">
                <a:solidFill>
                  <a:schemeClr val="tx1"/>
                </a:solidFill>
              </a:rPr>
              <a:t>9/21/10</a:t>
            </a:r>
            <a:r>
              <a:rPr lang="en-US" sz="1200" dirty="0" smtClean="0"/>
              <a:t>	 </a:t>
            </a:r>
            <a:fld id="{1FF4D708-FA81-4514-A2AC-FE6F72DBD05B}" type="slidenum">
              <a:rPr lang="en-US" i="0" smtClean="0">
                <a:solidFill>
                  <a:schemeClr val="tx1"/>
                </a:solidFill>
              </a:rPr>
              <a:pPr>
                <a:defRPr/>
              </a:pPr>
              <a:t>11</a:t>
            </a:fld>
            <a:endParaRPr lang="en-US" i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Projects</a:t>
            </a:r>
            <a:endParaRPr lang="en-US" dirty="0" smtClean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1676400"/>
            <a:ext cx="3962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000" kern="0" dirty="0">
                <a:solidFill>
                  <a:srgbClr val="000000"/>
                </a:solidFill>
                <a:latin typeface="+mn-lt"/>
              </a:rPr>
              <a:t>GPU and FPGA Acceleration of Data Mining</a:t>
            </a:r>
          </a:p>
        </p:txBody>
      </p:sp>
      <p:pic>
        <p:nvPicPr>
          <p:cNvPr id="3072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2667000"/>
            <a:ext cx="4048125" cy="24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800600" y="1752600"/>
            <a:ext cx="396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000" kern="0" dirty="0">
                <a:solidFill>
                  <a:srgbClr val="000000"/>
                </a:solidFill>
                <a:latin typeface="+mn-lt"/>
              </a:rPr>
              <a:t>GPU Acceleration of Logic </a:t>
            </a:r>
            <a:r>
              <a:rPr lang="en-US" sz="2000" kern="0" dirty="0" smtClean="0">
                <a:solidFill>
                  <a:srgbClr val="000000"/>
                </a:solidFill>
                <a:latin typeface="+mn-lt"/>
              </a:rPr>
              <a:t>Synthesis</a:t>
            </a:r>
            <a:endParaRPr lang="en-US" sz="2000" kern="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30729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3078869"/>
            <a:ext cx="4191000" cy="1493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4953000" y="4679069"/>
            <a:ext cx="396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800" dirty="0" smtClean="0">
                <a:latin typeface="+mj-lt"/>
              </a:rPr>
              <a:t>Ibrahim </a:t>
            </a:r>
            <a:r>
              <a:rPr lang="en-US" sz="800" dirty="0" err="1">
                <a:latin typeface="+mj-lt"/>
              </a:rPr>
              <a:t>Savran</a:t>
            </a:r>
            <a:r>
              <a:rPr lang="en-US" sz="800" dirty="0">
                <a:latin typeface="+mj-lt"/>
              </a:rPr>
              <a:t>, Jason D. Bakos, "GPU Acceleration of Near-Minimal Logic Minimization," 2010 Symposium on Application Accelerators in High Performance Computing (SAAHPC'10), July 13-15, 2010.</a:t>
            </a:r>
            <a:endParaRPr lang="en-US" sz="800" kern="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819400" y="6324600"/>
            <a:ext cx="6172200" cy="304800"/>
          </a:xfrm>
        </p:spPr>
        <p:txBody>
          <a:bodyPr/>
          <a:lstStyle/>
          <a:p>
            <a:pPr>
              <a:defRPr/>
            </a:pPr>
            <a:r>
              <a:rPr lang="en-US" sz="1200" dirty="0" smtClean="0">
                <a:solidFill>
                  <a:schemeClr val="tx1"/>
                </a:solidFill>
              </a:rPr>
              <a:t>Heterogeneous </a:t>
            </a:r>
            <a:r>
              <a:rPr lang="en-US" sz="1200" dirty="0" smtClean="0">
                <a:solidFill>
                  <a:schemeClr val="tx1"/>
                </a:solidFill>
              </a:rPr>
              <a:t>Computing at USC </a:t>
            </a:r>
            <a:r>
              <a:rPr lang="en-US" sz="1200" dirty="0" smtClean="0"/>
              <a:t>| EPSCOR Clemson | </a:t>
            </a:r>
            <a:r>
              <a:rPr lang="en-US" sz="1200" dirty="0" smtClean="0">
                <a:solidFill>
                  <a:schemeClr val="tx1"/>
                </a:solidFill>
              </a:rPr>
              <a:t>9/21/10</a:t>
            </a:r>
            <a:r>
              <a:rPr lang="en-US" sz="1200" dirty="0" smtClean="0"/>
              <a:t>	 </a:t>
            </a:r>
            <a:fld id="{1FF4D708-FA81-4514-A2AC-FE6F72DBD05B}" type="slidenum">
              <a:rPr lang="en-US" i="0" smtClean="0">
                <a:solidFill>
                  <a:schemeClr val="tx1"/>
                </a:solidFill>
              </a:rPr>
              <a:pPr>
                <a:defRPr/>
              </a:pPr>
              <a:t>12</a:t>
            </a:fld>
            <a:endParaRPr lang="en-US" i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Projects</a:t>
            </a:r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81000" y="1447800"/>
            <a:ext cx="3429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000" kern="0" dirty="0">
                <a:solidFill>
                  <a:srgbClr val="000000"/>
                </a:solidFill>
                <a:latin typeface="+mn-lt"/>
              </a:rPr>
              <a:t>Multi-FPGA System Architectures</a:t>
            </a: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endParaRPr lang="en-US" sz="800" kern="0" dirty="0">
              <a:solidFill>
                <a:srgbClr val="000000"/>
              </a:solidFill>
              <a:latin typeface="+mn-lt"/>
            </a:endParaRPr>
          </a:p>
          <a:p>
            <a:pPr marL="228600" indent="-228600" eaLnBrk="0" hangingPunct="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800" kern="0" dirty="0">
                <a:solidFill>
                  <a:srgbClr val="000000"/>
                </a:solidFill>
                <a:latin typeface="+mn-lt"/>
              </a:rPr>
              <a:t>Jason D. Bakos, Charles L. Cathey, E. Allen Michalski, "Predictive Load Balancing for Interconnected FPGAs,"  16th International Conference on Field Programmable Logic and Applications (FPL'06), Madrid, Spain, August 28-30, 2006.</a:t>
            </a:r>
          </a:p>
          <a:p>
            <a:pPr marL="228600" indent="-228600" eaLnBrk="0" hangingPunct="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800" kern="0" dirty="0">
                <a:solidFill>
                  <a:srgbClr val="000000"/>
                </a:solidFill>
                <a:latin typeface="+mn-lt"/>
              </a:rPr>
              <a:t>Charles L. Cathey, Jason D. Bakos, Duncan A. Buell, "A Reconfigurable Distributed Computing Fabric Exploiting Multilevel Parallelism," 14th Annual IEEE International Symposium on Field-Programmable Custom Computing Machines  (FCCM'06), April 24-26, 2006.</a:t>
            </a:r>
          </a:p>
        </p:txBody>
      </p:sp>
      <p:pic>
        <p:nvPicPr>
          <p:cNvPr id="59397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447800"/>
            <a:ext cx="2590800" cy="209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6200" y="1371600"/>
            <a:ext cx="21717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4343400"/>
            <a:ext cx="3429000" cy="9906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GPU Simulation</a:t>
            </a:r>
          </a:p>
          <a:p>
            <a:pPr>
              <a:defRPr/>
            </a:pPr>
            <a:endParaRPr lang="en-US" sz="800" dirty="0" smtClean="0"/>
          </a:p>
          <a:p>
            <a:pPr marL="228600" indent="-228600">
              <a:buFont typeface="+mj-lt"/>
              <a:buAutoNum type="arabicPeriod"/>
              <a:defRPr/>
            </a:pPr>
            <a:r>
              <a:rPr lang="en-US" sz="800" dirty="0" smtClean="0"/>
              <a:t>Patrick A. Moran, Jason D. Bakos, "A PTX Simulator for Performance Tuning CUDA Code," IEEE Trans. on Parallel and Distributed Systems, submitted.</a:t>
            </a:r>
          </a:p>
        </p:txBody>
      </p:sp>
      <p:pic>
        <p:nvPicPr>
          <p:cNvPr id="5940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14800" y="4343400"/>
            <a:ext cx="1905000" cy="1649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401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53200" y="4343400"/>
            <a:ext cx="193675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819400" y="6324600"/>
            <a:ext cx="6172200" cy="304800"/>
          </a:xfrm>
        </p:spPr>
        <p:txBody>
          <a:bodyPr/>
          <a:lstStyle/>
          <a:p>
            <a:pPr>
              <a:defRPr/>
            </a:pPr>
            <a:r>
              <a:rPr lang="en-US" sz="1200" dirty="0" smtClean="0">
                <a:solidFill>
                  <a:schemeClr val="tx1"/>
                </a:solidFill>
              </a:rPr>
              <a:t>Heterogeneous </a:t>
            </a:r>
            <a:r>
              <a:rPr lang="en-US" sz="1200" dirty="0" smtClean="0">
                <a:solidFill>
                  <a:schemeClr val="tx1"/>
                </a:solidFill>
              </a:rPr>
              <a:t>Computing at USC </a:t>
            </a:r>
            <a:r>
              <a:rPr lang="en-US" sz="1200" dirty="0" smtClean="0"/>
              <a:t>| EPSCOR Clemson | </a:t>
            </a:r>
            <a:r>
              <a:rPr lang="en-US" sz="1200" dirty="0" smtClean="0">
                <a:solidFill>
                  <a:schemeClr val="tx1"/>
                </a:solidFill>
              </a:rPr>
              <a:t>9/21/10</a:t>
            </a:r>
            <a:r>
              <a:rPr lang="en-US" sz="1200" dirty="0" smtClean="0"/>
              <a:t>	 </a:t>
            </a:r>
            <a:fld id="{1FF4D708-FA81-4514-A2AC-FE6F72DBD05B}" type="slidenum">
              <a:rPr lang="en-US" i="0" smtClean="0">
                <a:solidFill>
                  <a:schemeClr val="tx1"/>
                </a:solidFill>
              </a:rPr>
              <a:pPr>
                <a:defRPr/>
              </a:pPr>
              <a:t>13</a:t>
            </a:fld>
            <a:endParaRPr lang="en-US" i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Contact Information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Jason D. Bakos</a:t>
            </a:r>
          </a:p>
          <a:p>
            <a:pPr lvl="1"/>
            <a:r>
              <a:rPr lang="en-US" smtClean="0"/>
              <a:t>Office:  3A52</a:t>
            </a:r>
          </a:p>
          <a:p>
            <a:pPr lvl="1"/>
            <a:r>
              <a:rPr lang="en-US" smtClean="0"/>
              <a:t>E-mail:  jbakos@sc.edu</a:t>
            </a:r>
          </a:p>
          <a:p>
            <a:pPr lvl="1"/>
            <a:r>
              <a:rPr lang="en-US" smtClean="0"/>
              <a:t>http://www.cse.sc.edu/~jbakos</a:t>
            </a:r>
          </a:p>
          <a:p>
            <a:pPr lvl="1"/>
            <a:endParaRPr lang="en-US" smtClean="0"/>
          </a:p>
          <a:p>
            <a:r>
              <a:rPr lang="en-US" smtClean="0"/>
              <a:t>Heterogeneous and Reconfigurable Computing (HeRC) Lab:</a:t>
            </a:r>
          </a:p>
          <a:p>
            <a:pPr lvl="1"/>
            <a:r>
              <a:rPr lang="en-US" smtClean="0"/>
              <a:t>Lab:  3D15</a:t>
            </a:r>
          </a:p>
          <a:p>
            <a:pPr lvl="1"/>
            <a:r>
              <a:rPr lang="en-US" smtClean="0">
                <a:hlinkClick r:id="rId2"/>
              </a:rPr>
              <a:t>http://herc.cse.sc.edu</a:t>
            </a:r>
            <a:endParaRPr lang="en-US" smtClean="0"/>
          </a:p>
          <a:p>
            <a:pPr lvl="1">
              <a:buFontTx/>
              <a:buNone/>
            </a:pPr>
            <a:endParaRPr lang="en-US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819400" y="6324600"/>
            <a:ext cx="6172200" cy="304800"/>
          </a:xfrm>
        </p:spPr>
        <p:txBody>
          <a:bodyPr/>
          <a:lstStyle/>
          <a:p>
            <a:pPr>
              <a:defRPr/>
            </a:pPr>
            <a:r>
              <a:rPr lang="en-US" sz="1200" dirty="0" smtClean="0">
                <a:solidFill>
                  <a:schemeClr val="tx1"/>
                </a:solidFill>
              </a:rPr>
              <a:t>Heterogeneous </a:t>
            </a:r>
            <a:r>
              <a:rPr lang="en-US" sz="1200" dirty="0" smtClean="0">
                <a:solidFill>
                  <a:schemeClr val="tx1"/>
                </a:solidFill>
              </a:rPr>
              <a:t>Computing at USC </a:t>
            </a:r>
            <a:r>
              <a:rPr lang="en-US" sz="1200" dirty="0" smtClean="0"/>
              <a:t>| EPSCOR Clemson | </a:t>
            </a:r>
            <a:r>
              <a:rPr lang="en-US" sz="1200" dirty="0" smtClean="0">
                <a:solidFill>
                  <a:schemeClr val="tx1"/>
                </a:solidFill>
              </a:rPr>
              <a:t>9/21/10</a:t>
            </a:r>
            <a:r>
              <a:rPr lang="en-US" sz="1200" dirty="0" smtClean="0"/>
              <a:t>	 </a:t>
            </a:r>
            <a:fld id="{1FF4D708-FA81-4514-A2AC-FE6F72DBD05B}" type="slidenum">
              <a:rPr lang="en-US" i="0" smtClean="0">
                <a:solidFill>
                  <a:schemeClr val="tx1"/>
                </a:solidFill>
              </a:rPr>
              <a:pPr>
                <a:defRPr/>
              </a:pPr>
              <a:t>14</a:t>
            </a:fld>
            <a:endParaRPr lang="en-US" i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Our Group</a:t>
            </a:r>
          </a:p>
        </p:txBody>
      </p:sp>
      <p:sp>
        <p:nvSpPr>
          <p:cNvPr id="32771" name="AutoShape 2" descr="http://mail.google.com/mail/?ui=2&amp;ik=9fea198787&amp;view=att&amp;th=124e454acc09c4eb&amp;attid=0.7&amp;disp=inline&amp;z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2" name="AutoShape 4" descr="http://mail.google.com/mail/?ui=2&amp;ik=9fea198787&amp;view=att&amp;th=124e454acc09c4eb&amp;attid=0.7&amp;disp=inline&amp;z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3277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1828800"/>
            <a:ext cx="59436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4" name="TextBox 7"/>
          <p:cNvSpPr txBox="1">
            <a:spLocks noChangeArrowheads="1"/>
          </p:cNvSpPr>
          <p:nvPr/>
        </p:nvSpPr>
        <p:spPr bwMode="auto">
          <a:xfrm>
            <a:off x="228600" y="5486400"/>
            <a:ext cx="8763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Heterogeneous and Reconfigurable Computing Group</a:t>
            </a:r>
          </a:p>
          <a:p>
            <a:pPr algn="ctr"/>
            <a:r>
              <a:rPr lang="en-US"/>
              <a:t>http://herc.cse.sc.edu</a:t>
            </a:r>
          </a:p>
        </p:txBody>
      </p:sp>
      <p:sp>
        <p:nvSpPr>
          <p:cNvPr id="32775" name="TextBox 8"/>
          <p:cNvSpPr txBox="1">
            <a:spLocks noChangeArrowheads="1"/>
          </p:cNvSpPr>
          <p:nvPr/>
        </p:nvSpPr>
        <p:spPr bwMode="auto">
          <a:xfrm>
            <a:off x="457200" y="1524000"/>
            <a:ext cx="1600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Zheming Jin</a:t>
            </a:r>
          </a:p>
        </p:txBody>
      </p:sp>
      <p:sp>
        <p:nvSpPr>
          <p:cNvPr id="32776" name="TextBox 9"/>
          <p:cNvSpPr txBox="1">
            <a:spLocks noChangeArrowheads="1"/>
          </p:cNvSpPr>
          <p:nvPr/>
        </p:nvSpPr>
        <p:spPr bwMode="auto">
          <a:xfrm>
            <a:off x="1981200" y="1371600"/>
            <a:ext cx="1600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Tiffany Mintz</a:t>
            </a:r>
          </a:p>
        </p:txBody>
      </p:sp>
      <p:cxnSp>
        <p:nvCxnSpPr>
          <p:cNvPr id="12" name="Straight Arrow Connector 11"/>
          <p:cNvCxnSpPr>
            <a:stCxn id="32775" idx="2"/>
          </p:cNvCxnSpPr>
          <p:nvPr/>
        </p:nvCxnSpPr>
        <p:spPr>
          <a:xfrm rot="16200000" flipH="1">
            <a:off x="1346994" y="1804194"/>
            <a:ext cx="696912" cy="876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32776" idx="2"/>
          </p:cNvCxnSpPr>
          <p:nvPr/>
        </p:nvCxnSpPr>
        <p:spPr>
          <a:xfrm rot="16200000" flipH="1">
            <a:off x="2680494" y="1842294"/>
            <a:ext cx="468312" cy="266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779" name="TextBox 19"/>
          <p:cNvSpPr txBox="1">
            <a:spLocks noChangeArrowheads="1"/>
          </p:cNvSpPr>
          <p:nvPr/>
        </p:nvSpPr>
        <p:spPr bwMode="auto">
          <a:xfrm>
            <a:off x="3657600" y="1295400"/>
            <a:ext cx="1752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Krishna Nagar</a:t>
            </a:r>
          </a:p>
        </p:txBody>
      </p:sp>
      <p:cxnSp>
        <p:nvCxnSpPr>
          <p:cNvPr id="21" name="Straight Arrow Connector 20"/>
          <p:cNvCxnSpPr>
            <a:stCxn id="32779" idx="2"/>
          </p:cNvCxnSpPr>
          <p:nvPr/>
        </p:nvCxnSpPr>
        <p:spPr>
          <a:xfrm rot="5400000">
            <a:off x="4356894" y="1727994"/>
            <a:ext cx="239712" cy="114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781" name="TextBox 23"/>
          <p:cNvSpPr txBox="1">
            <a:spLocks noChangeArrowheads="1"/>
          </p:cNvSpPr>
          <p:nvPr/>
        </p:nvSpPr>
        <p:spPr bwMode="auto">
          <a:xfrm>
            <a:off x="5410200" y="1371600"/>
            <a:ext cx="1600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Jason Bakos</a:t>
            </a:r>
          </a:p>
        </p:txBody>
      </p:sp>
      <p:cxnSp>
        <p:nvCxnSpPr>
          <p:cNvPr id="25" name="Straight Arrow Connector 24"/>
          <p:cNvCxnSpPr>
            <a:stCxn id="32781" idx="2"/>
          </p:cNvCxnSpPr>
          <p:nvPr/>
        </p:nvCxnSpPr>
        <p:spPr>
          <a:xfrm rot="5400000">
            <a:off x="5957094" y="1804194"/>
            <a:ext cx="315912" cy="190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783" name="TextBox 26"/>
          <p:cNvSpPr txBox="1">
            <a:spLocks noChangeArrowheads="1"/>
          </p:cNvSpPr>
          <p:nvPr/>
        </p:nvSpPr>
        <p:spPr bwMode="auto">
          <a:xfrm>
            <a:off x="7086600" y="1371600"/>
            <a:ext cx="1600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Yan Zhang</a:t>
            </a:r>
          </a:p>
        </p:txBody>
      </p:sp>
      <p:cxnSp>
        <p:nvCxnSpPr>
          <p:cNvPr id="28" name="Straight Arrow Connector 27"/>
          <p:cNvCxnSpPr>
            <a:stCxn id="32783" idx="2"/>
          </p:cNvCxnSpPr>
          <p:nvPr/>
        </p:nvCxnSpPr>
        <p:spPr>
          <a:xfrm rot="5400000">
            <a:off x="7442994" y="1689894"/>
            <a:ext cx="392112" cy="495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819400" y="6324600"/>
            <a:ext cx="6172200" cy="304800"/>
          </a:xfrm>
        </p:spPr>
        <p:txBody>
          <a:bodyPr/>
          <a:lstStyle/>
          <a:p>
            <a:pPr>
              <a:defRPr/>
            </a:pPr>
            <a:r>
              <a:rPr lang="en-US" sz="1200" dirty="0" smtClean="0">
                <a:solidFill>
                  <a:schemeClr val="tx1"/>
                </a:solidFill>
              </a:rPr>
              <a:t>Heterogeneous </a:t>
            </a:r>
            <a:r>
              <a:rPr lang="en-US" sz="1200" dirty="0" smtClean="0">
                <a:solidFill>
                  <a:schemeClr val="tx1"/>
                </a:solidFill>
              </a:rPr>
              <a:t>Computing at USC </a:t>
            </a:r>
            <a:r>
              <a:rPr lang="en-US" sz="1200" dirty="0" smtClean="0"/>
              <a:t>| EPSCOR Clemson | </a:t>
            </a:r>
            <a:r>
              <a:rPr lang="en-US" sz="1200" dirty="0" smtClean="0">
                <a:solidFill>
                  <a:schemeClr val="tx1"/>
                </a:solidFill>
              </a:rPr>
              <a:t>9/21/10</a:t>
            </a:r>
            <a:r>
              <a:rPr lang="en-US" sz="1200" dirty="0" smtClean="0"/>
              <a:t>	 </a:t>
            </a:r>
            <a:fld id="{1FF4D708-FA81-4514-A2AC-FE6F72DBD05B}" type="slidenum">
              <a:rPr lang="en-US" i="0" smtClean="0">
                <a:solidFill>
                  <a:schemeClr val="tx1"/>
                </a:solidFill>
              </a:rPr>
              <a:pPr>
                <a:defRPr/>
              </a:pPr>
              <a:t>15</a:t>
            </a:fld>
            <a:endParaRPr lang="en-US" i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Our Group:  HeRC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>
          <a:xfrm>
            <a:off x="4419600" y="1371600"/>
            <a:ext cx="4267200" cy="4648200"/>
          </a:xfrm>
        </p:spPr>
        <p:txBody>
          <a:bodyPr/>
          <a:lstStyle/>
          <a:p>
            <a:r>
              <a:rPr lang="en-US" sz="1600" b="1" dirty="0" smtClean="0">
                <a:solidFill>
                  <a:srgbClr val="990033"/>
                </a:solidFill>
              </a:rPr>
              <a:t>Applications work</a:t>
            </a:r>
          </a:p>
          <a:p>
            <a:pPr lvl="1"/>
            <a:r>
              <a:rPr lang="en-US" sz="1400" dirty="0" smtClean="0"/>
              <a:t>Computational </a:t>
            </a:r>
            <a:r>
              <a:rPr lang="en-US" sz="1400" dirty="0" err="1" smtClean="0"/>
              <a:t>phylogenetics</a:t>
            </a:r>
            <a:r>
              <a:rPr lang="en-US" sz="1400" dirty="0" smtClean="0"/>
              <a:t> (</a:t>
            </a:r>
            <a:r>
              <a:rPr lang="en-US" sz="1400" dirty="0" smtClean="0"/>
              <a:t>FPGA)</a:t>
            </a:r>
            <a:endParaRPr lang="en-US" sz="1400" dirty="0" smtClean="0"/>
          </a:p>
          <a:p>
            <a:pPr lvl="1"/>
            <a:r>
              <a:rPr lang="en-US" sz="1400" dirty="0" smtClean="0"/>
              <a:t>High-throughput global s</a:t>
            </a:r>
            <a:r>
              <a:rPr lang="en-US" sz="1400" dirty="0" smtClean="0"/>
              <a:t>equence alignment for large-scale genomic clustering (GPU)</a:t>
            </a:r>
            <a:endParaRPr lang="en-US" sz="1400" dirty="0" smtClean="0"/>
          </a:p>
          <a:p>
            <a:pPr lvl="1"/>
            <a:r>
              <a:rPr lang="en-US" sz="1400" dirty="0" smtClean="0"/>
              <a:t>Sparse linear algebra (FPGA/GPU)</a:t>
            </a:r>
          </a:p>
          <a:p>
            <a:pPr lvl="1"/>
            <a:r>
              <a:rPr lang="en-US" sz="1400" dirty="0" smtClean="0"/>
              <a:t>Frequent itemset mining (Multi-</a:t>
            </a:r>
            <a:r>
              <a:rPr lang="en-US" sz="1400" dirty="0" smtClean="0"/>
              <a:t>core/</a:t>
            </a:r>
            <a:r>
              <a:rPr lang="en-US" sz="1400" dirty="0" smtClean="0"/>
              <a:t>GPU</a:t>
            </a:r>
            <a:r>
              <a:rPr lang="en-US" sz="1400" dirty="0" smtClean="0"/>
              <a:t>)</a:t>
            </a:r>
          </a:p>
          <a:p>
            <a:pPr lvl="1"/>
            <a:r>
              <a:rPr lang="en-US" sz="1400" dirty="0" smtClean="0"/>
              <a:t>Logic synthesis (GPU</a:t>
            </a:r>
            <a:r>
              <a:rPr lang="en-US" sz="1400" dirty="0" smtClean="0"/>
              <a:t>)</a:t>
            </a:r>
          </a:p>
          <a:p>
            <a:pPr lvl="1"/>
            <a:endParaRPr lang="en-US" sz="1400" b="1" dirty="0" smtClean="0">
              <a:solidFill>
                <a:srgbClr val="990033"/>
              </a:solidFill>
            </a:endParaRPr>
          </a:p>
          <a:p>
            <a:r>
              <a:rPr lang="en-US" sz="1600" b="1" dirty="0" smtClean="0">
                <a:solidFill>
                  <a:srgbClr val="990033"/>
                </a:solidFill>
              </a:rPr>
              <a:t>System architecture</a:t>
            </a:r>
          </a:p>
          <a:p>
            <a:pPr lvl="1"/>
            <a:r>
              <a:rPr lang="en-US" sz="1400" dirty="0" smtClean="0"/>
              <a:t>Multi-FPGA interconnects</a:t>
            </a:r>
          </a:p>
          <a:p>
            <a:pPr lvl="1"/>
            <a:endParaRPr lang="en-US" sz="1400" dirty="0" smtClean="0"/>
          </a:p>
          <a:p>
            <a:r>
              <a:rPr lang="en-US" sz="1600" b="1" dirty="0" smtClean="0">
                <a:solidFill>
                  <a:srgbClr val="990033"/>
                </a:solidFill>
              </a:rPr>
              <a:t>Tools</a:t>
            </a:r>
          </a:p>
          <a:p>
            <a:pPr lvl="1"/>
            <a:r>
              <a:rPr lang="en-US" sz="1400" dirty="0" smtClean="0"/>
              <a:t>Automatic </a:t>
            </a:r>
            <a:r>
              <a:rPr lang="en-US" sz="1400" dirty="0" smtClean="0"/>
              <a:t>CPU/coprocessor partitioning </a:t>
            </a:r>
            <a:r>
              <a:rPr lang="en-US" sz="1400" dirty="0" smtClean="0"/>
              <a:t>(PATHS)</a:t>
            </a:r>
          </a:p>
          <a:p>
            <a:pPr lvl="1"/>
            <a:r>
              <a:rPr lang="en-US" sz="1400" dirty="0" smtClean="0"/>
              <a:t>Micro-architectural simulation for code tuning</a:t>
            </a:r>
          </a:p>
        </p:txBody>
      </p:sp>
      <p:graphicFrame>
        <p:nvGraphicFramePr>
          <p:cNvPr id="6" name="Chart 5"/>
          <p:cNvGraphicFramePr/>
          <p:nvPr/>
        </p:nvGraphicFramePr>
        <p:xfrm>
          <a:off x="152400" y="1752600"/>
          <a:ext cx="4343400" cy="3276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819400" y="6324600"/>
            <a:ext cx="6172200" cy="304800"/>
          </a:xfrm>
        </p:spPr>
        <p:txBody>
          <a:bodyPr/>
          <a:lstStyle/>
          <a:p>
            <a:pPr>
              <a:defRPr/>
            </a:pPr>
            <a:r>
              <a:rPr lang="en-US" sz="1200" dirty="0" smtClean="0">
                <a:solidFill>
                  <a:schemeClr val="tx1"/>
                </a:solidFill>
              </a:rPr>
              <a:t>Heterogeneous </a:t>
            </a:r>
            <a:r>
              <a:rPr lang="en-US" sz="1200" dirty="0" smtClean="0">
                <a:solidFill>
                  <a:schemeClr val="tx1"/>
                </a:solidFill>
              </a:rPr>
              <a:t>Computing at USC </a:t>
            </a:r>
            <a:r>
              <a:rPr lang="en-US" sz="1200" dirty="0" smtClean="0"/>
              <a:t>| EPSCOR Clemson | </a:t>
            </a:r>
            <a:r>
              <a:rPr lang="en-US" sz="1200" dirty="0" smtClean="0">
                <a:solidFill>
                  <a:schemeClr val="tx1"/>
                </a:solidFill>
              </a:rPr>
              <a:t>9/21/10</a:t>
            </a:r>
            <a:r>
              <a:rPr lang="en-US" sz="1200" dirty="0" smtClean="0"/>
              <a:t>	 </a:t>
            </a:r>
            <a:fld id="{1FF4D708-FA81-4514-A2AC-FE6F72DBD05B}" type="slidenum">
              <a:rPr lang="en-US" i="0" smtClean="0">
                <a:solidFill>
                  <a:schemeClr val="tx1"/>
                </a:solidFill>
              </a:rPr>
              <a:pPr>
                <a:defRPr/>
              </a:pPr>
              <a:t>2</a:t>
            </a:fld>
            <a:endParaRPr lang="en-US" i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FPGA Platforms</a:t>
            </a:r>
            <a:endParaRPr lang="en-US" dirty="0" smtClean="0"/>
          </a:p>
        </p:txBody>
      </p:sp>
      <p:pic>
        <p:nvPicPr>
          <p:cNvPr id="22531" name="Picture 4" descr="WILDSTAR 4 for PCI-X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362200" y="1371600"/>
            <a:ext cx="6629400" cy="218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6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-503507">
            <a:off x="2397125" y="3098800"/>
            <a:ext cx="6477000" cy="313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3" name="TextBox 6"/>
          <p:cNvSpPr txBox="1">
            <a:spLocks noChangeArrowheads="1"/>
          </p:cNvSpPr>
          <p:nvPr/>
        </p:nvSpPr>
        <p:spPr bwMode="auto">
          <a:xfrm>
            <a:off x="457200" y="1676400"/>
            <a:ext cx="18288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Annapolis Micro Systems</a:t>
            </a:r>
          </a:p>
          <a:p>
            <a:r>
              <a:rPr lang="en-US" dirty="0"/>
              <a:t>WILDSTAR 2 PRO</a:t>
            </a:r>
          </a:p>
        </p:txBody>
      </p:sp>
      <p:sp>
        <p:nvSpPr>
          <p:cNvPr id="22534" name="TextBox 8"/>
          <p:cNvSpPr txBox="1">
            <a:spLocks noChangeArrowheads="1"/>
          </p:cNvSpPr>
          <p:nvPr/>
        </p:nvSpPr>
        <p:spPr bwMode="auto">
          <a:xfrm>
            <a:off x="457200" y="4191000"/>
            <a:ext cx="18288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GiDEL PROCSTAR III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819400" y="6324600"/>
            <a:ext cx="6172200" cy="304800"/>
          </a:xfrm>
        </p:spPr>
        <p:txBody>
          <a:bodyPr/>
          <a:lstStyle/>
          <a:p>
            <a:pPr>
              <a:defRPr/>
            </a:pPr>
            <a:r>
              <a:rPr lang="en-US" sz="1200" dirty="0" smtClean="0">
                <a:solidFill>
                  <a:schemeClr val="tx1"/>
                </a:solidFill>
              </a:rPr>
              <a:t>Heterogeneous </a:t>
            </a:r>
            <a:r>
              <a:rPr lang="en-US" sz="1200" dirty="0" smtClean="0">
                <a:solidFill>
                  <a:schemeClr val="tx1"/>
                </a:solidFill>
              </a:rPr>
              <a:t>Computing at USC </a:t>
            </a:r>
            <a:r>
              <a:rPr lang="en-US" sz="1200" dirty="0" smtClean="0"/>
              <a:t>| EPSCOR Clemson | </a:t>
            </a:r>
            <a:r>
              <a:rPr lang="en-US" sz="1200" dirty="0" smtClean="0">
                <a:solidFill>
                  <a:schemeClr val="tx1"/>
                </a:solidFill>
              </a:rPr>
              <a:t>9/21/10</a:t>
            </a:r>
            <a:r>
              <a:rPr lang="en-US" sz="1200" dirty="0" smtClean="0"/>
              <a:t>	 </a:t>
            </a:r>
            <a:fld id="{1FF4D708-FA81-4514-A2AC-FE6F72DBD05B}" type="slidenum">
              <a:rPr lang="en-US" i="0" smtClean="0">
                <a:solidFill>
                  <a:schemeClr val="tx1"/>
                </a:solidFill>
              </a:rPr>
              <a:pPr>
                <a:defRPr/>
              </a:pPr>
              <a:t>3</a:t>
            </a:fld>
            <a:endParaRPr lang="en-US" i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FPGA Platforms</a:t>
            </a:r>
            <a:endParaRPr lang="en-US" dirty="0" smtClean="0"/>
          </a:p>
        </p:txBody>
      </p:sp>
      <p:pic>
        <p:nvPicPr>
          <p:cNvPr id="23555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BFCF7"/>
              </a:clrFrom>
              <a:clrTo>
                <a:srgbClr val="FBFCF7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47800" y="1568450"/>
            <a:ext cx="6400800" cy="422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6" name="TextBox 5"/>
          <p:cNvSpPr txBox="1">
            <a:spLocks noChangeArrowheads="1"/>
          </p:cNvSpPr>
          <p:nvPr/>
        </p:nvSpPr>
        <p:spPr bwMode="auto">
          <a:xfrm>
            <a:off x="1371600" y="1306512"/>
            <a:ext cx="1676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Convey HC-1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819400" y="6324600"/>
            <a:ext cx="6172200" cy="304800"/>
          </a:xfrm>
        </p:spPr>
        <p:txBody>
          <a:bodyPr/>
          <a:lstStyle/>
          <a:p>
            <a:pPr>
              <a:defRPr/>
            </a:pPr>
            <a:r>
              <a:rPr lang="en-US" sz="1200" dirty="0" smtClean="0">
                <a:solidFill>
                  <a:schemeClr val="tx1"/>
                </a:solidFill>
              </a:rPr>
              <a:t>Heterogeneous </a:t>
            </a:r>
            <a:r>
              <a:rPr lang="en-US" sz="1200" dirty="0" smtClean="0">
                <a:solidFill>
                  <a:schemeClr val="tx1"/>
                </a:solidFill>
              </a:rPr>
              <a:t>Computing at USC </a:t>
            </a:r>
            <a:r>
              <a:rPr lang="en-US" sz="1200" dirty="0" smtClean="0"/>
              <a:t>| EPSCOR Clemson | </a:t>
            </a:r>
            <a:r>
              <a:rPr lang="en-US" sz="1200" dirty="0" smtClean="0">
                <a:solidFill>
                  <a:schemeClr val="tx1"/>
                </a:solidFill>
              </a:rPr>
              <a:t>9/21/10</a:t>
            </a:r>
            <a:r>
              <a:rPr lang="en-US" sz="1200" dirty="0" smtClean="0"/>
              <a:t>	 </a:t>
            </a:r>
            <a:fld id="{1FF4D708-FA81-4514-A2AC-FE6F72DBD05B}" type="slidenum">
              <a:rPr lang="en-US" i="0" smtClean="0">
                <a:solidFill>
                  <a:schemeClr val="tx1"/>
                </a:solidFill>
              </a:rPr>
              <a:pPr>
                <a:defRPr/>
              </a:pPr>
              <a:t>4</a:t>
            </a:fld>
            <a:endParaRPr lang="en-US" i="0" dirty="0">
              <a:solidFill>
                <a:schemeClr val="tx1"/>
              </a:solidFill>
            </a:endParaRPr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152400" y="5773579"/>
            <a:ext cx="8763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 smtClean="0"/>
              <a:t>Jason D. Bakos, “High-Performance Heterogeneous Computing with the Convey HC-1,” IEEE Computing in Science and Engineering, </a:t>
            </a:r>
            <a:r>
              <a:rPr lang="en-US" sz="900" dirty="0" smtClean="0"/>
              <a:t>Nov/Dec’10.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Platforms</a:t>
            </a:r>
            <a:endParaRPr lang="en-US" dirty="0" smtClean="0"/>
          </a:p>
        </p:txBody>
      </p:sp>
      <p:pic>
        <p:nvPicPr>
          <p:cNvPr id="2457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184400"/>
            <a:ext cx="8126413" cy="368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0" name="TextBox 8"/>
          <p:cNvSpPr txBox="1">
            <a:spLocks noChangeArrowheads="1"/>
          </p:cNvSpPr>
          <p:nvPr/>
        </p:nvSpPr>
        <p:spPr bwMode="auto">
          <a:xfrm>
            <a:off x="609600" y="1600200"/>
            <a:ext cx="3352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NVIDIA Tesla S1070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819400" y="6324600"/>
            <a:ext cx="6172200" cy="304800"/>
          </a:xfrm>
        </p:spPr>
        <p:txBody>
          <a:bodyPr/>
          <a:lstStyle/>
          <a:p>
            <a:pPr>
              <a:defRPr/>
            </a:pPr>
            <a:r>
              <a:rPr lang="en-US" sz="1200" dirty="0" smtClean="0">
                <a:solidFill>
                  <a:schemeClr val="tx1"/>
                </a:solidFill>
              </a:rPr>
              <a:t>Heterogeneous </a:t>
            </a:r>
            <a:r>
              <a:rPr lang="en-US" sz="1200" dirty="0" smtClean="0">
                <a:solidFill>
                  <a:schemeClr val="tx1"/>
                </a:solidFill>
              </a:rPr>
              <a:t>Computing at USC </a:t>
            </a:r>
            <a:r>
              <a:rPr lang="en-US" sz="1200" dirty="0" smtClean="0"/>
              <a:t>| EPSCOR Clemson | </a:t>
            </a:r>
            <a:r>
              <a:rPr lang="en-US" sz="1200" dirty="0" smtClean="0">
                <a:solidFill>
                  <a:schemeClr val="tx1"/>
                </a:solidFill>
              </a:rPr>
              <a:t>9/21/10</a:t>
            </a:r>
            <a:r>
              <a:rPr lang="en-US" sz="1200" dirty="0" smtClean="0"/>
              <a:t>	 </a:t>
            </a:r>
            <a:fld id="{1FF4D708-FA81-4514-A2AC-FE6F72DBD05B}" type="slidenum">
              <a:rPr lang="en-US" i="0" smtClean="0">
                <a:solidFill>
                  <a:schemeClr val="tx1"/>
                </a:solidFill>
              </a:rPr>
              <a:pPr>
                <a:defRPr/>
              </a:pPr>
              <a:t>5</a:t>
            </a:fld>
            <a:endParaRPr lang="en-US" i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Programming FPGAs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338263"/>
            <a:ext cx="6629400" cy="4741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819400" y="6324600"/>
            <a:ext cx="6172200" cy="304800"/>
          </a:xfrm>
        </p:spPr>
        <p:txBody>
          <a:bodyPr/>
          <a:lstStyle/>
          <a:p>
            <a:pPr>
              <a:defRPr/>
            </a:pPr>
            <a:r>
              <a:rPr lang="en-US" sz="1200" dirty="0" smtClean="0">
                <a:solidFill>
                  <a:schemeClr val="tx1"/>
                </a:solidFill>
              </a:rPr>
              <a:t>Heterogeneous </a:t>
            </a:r>
            <a:r>
              <a:rPr lang="en-US" sz="1200" dirty="0" smtClean="0">
                <a:solidFill>
                  <a:schemeClr val="tx1"/>
                </a:solidFill>
              </a:rPr>
              <a:t>Computing at USC </a:t>
            </a:r>
            <a:r>
              <a:rPr lang="en-US" sz="1200" dirty="0" smtClean="0"/>
              <a:t>| EPSCOR Clemson | </a:t>
            </a:r>
            <a:r>
              <a:rPr lang="en-US" sz="1200" dirty="0" smtClean="0">
                <a:solidFill>
                  <a:schemeClr val="tx1"/>
                </a:solidFill>
              </a:rPr>
              <a:t>9/21/10</a:t>
            </a:r>
            <a:r>
              <a:rPr lang="en-US" sz="1200" dirty="0" smtClean="0"/>
              <a:t>	 </a:t>
            </a:r>
            <a:fld id="{1FF4D708-FA81-4514-A2AC-FE6F72DBD05B}" type="slidenum">
              <a:rPr lang="en-US" i="0" smtClean="0">
                <a:solidFill>
                  <a:schemeClr val="tx1"/>
                </a:solidFill>
              </a:rPr>
              <a:pPr>
                <a:defRPr/>
              </a:pPr>
              <a:t>6</a:t>
            </a:fld>
            <a:endParaRPr lang="en-US" i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Phylogenies</a:t>
            </a:r>
          </a:p>
        </p:txBody>
      </p:sp>
      <p:sp>
        <p:nvSpPr>
          <p:cNvPr id="33796" name="Text Box 9"/>
          <p:cNvSpPr txBox="1">
            <a:spLocks noChangeArrowheads="1"/>
          </p:cNvSpPr>
          <p:nvPr/>
        </p:nvSpPr>
        <p:spPr bwMode="auto">
          <a:xfrm>
            <a:off x="2133600" y="1600200"/>
            <a:ext cx="13716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/>
              <a:t>genus Drosophila</a:t>
            </a:r>
          </a:p>
        </p:txBody>
      </p:sp>
      <p:pic>
        <p:nvPicPr>
          <p:cNvPr id="33797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47800" y="1143000"/>
            <a:ext cx="6477000" cy="490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819400" y="6324600"/>
            <a:ext cx="6172200" cy="304800"/>
          </a:xfrm>
        </p:spPr>
        <p:txBody>
          <a:bodyPr/>
          <a:lstStyle/>
          <a:p>
            <a:pPr>
              <a:defRPr/>
            </a:pPr>
            <a:r>
              <a:rPr lang="en-US" sz="1200" dirty="0" smtClean="0">
                <a:solidFill>
                  <a:schemeClr val="tx1"/>
                </a:solidFill>
              </a:rPr>
              <a:t>Heterogeneous </a:t>
            </a:r>
            <a:r>
              <a:rPr lang="en-US" sz="1200" dirty="0" smtClean="0">
                <a:solidFill>
                  <a:schemeClr val="tx1"/>
                </a:solidFill>
              </a:rPr>
              <a:t>Computing at USC </a:t>
            </a:r>
            <a:r>
              <a:rPr lang="en-US" sz="1200" dirty="0" smtClean="0"/>
              <a:t>| EPSCOR Clemson | </a:t>
            </a:r>
            <a:r>
              <a:rPr lang="en-US" sz="1200" dirty="0" smtClean="0">
                <a:solidFill>
                  <a:schemeClr val="tx1"/>
                </a:solidFill>
              </a:rPr>
              <a:t>9/21/10</a:t>
            </a:r>
            <a:r>
              <a:rPr lang="en-US" sz="1200" dirty="0" smtClean="0"/>
              <a:t>	 </a:t>
            </a:r>
            <a:fld id="{1FF4D708-FA81-4514-A2AC-FE6F72DBD05B}" type="slidenum">
              <a:rPr lang="en-US" i="0" smtClean="0">
                <a:solidFill>
                  <a:schemeClr val="tx1"/>
                </a:solidFill>
              </a:rPr>
              <a:pPr>
                <a:defRPr/>
              </a:pPr>
              <a:t>7</a:t>
            </a:fld>
            <a:endParaRPr lang="en-US" i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advTm="33938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Our Projects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7200"/>
          </a:xfrm>
        </p:spPr>
        <p:txBody>
          <a:bodyPr/>
          <a:lstStyle/>
          <a:p>
            <a:r>
              <a:rPr lang="en-US" sz="1600" dirty="0" smtClean="0"/>
              <a:t>FPGA-based co-processors for computational biology</a:t>
            </a:r>
          </a:p>
        </p:txBody>
      </p:sp>
      <p:pic>
        <p:nvPicPr>
          <p:cNvPr id="3584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362200"/>
            <a:ext cx="374808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7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2286000"/>
            <a:ext cx="3248025" cy="178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50" name="TextBox 11"/>
          <p:cNvSpPr txBox="1">
            <a:spLocks noChangeArrowheads="1"/>
          </p:cNvSpPr>
          <p:nvPr/>
        </p:nvSpPr>
        <p:spPr bwMode="auto">
          <a:xfrm>
            <a:off x="2590800" y="4038600"/>
            <a:ext cx="1981200" cy="369888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1000X speedup!</a:t>
            </a: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6553200" y="4114800"/>
            <a:ext cx="1981200" cy="369888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 smtClean="0"/>
              <a:t>10X </a:t>
            </a:r>
            <a:r>
              <a:rPr lang="en-US" dirty="0"/>
              <a:t>speedup!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152400" y="4495800"/>
            <a:ext cx="87630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indent="-228600" eaLnBrk="0" hangingPunct="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800" kern="0" dirty="0">
                <a:solidFill>
                  <a:srgbClr val="000000"/>
                </a:solidFill>
                <a:latin typeface="+mn-lt"/>
              </a:rPr>
              <a:t>Tiffany M. Mintz, Jason D. Bakos, "A Cluster-on-a-Chip Architecture for High-Throughput Phylogeny Search," </a:t>
            </a:r>
            <a:r>
              <a:rPr lang="en-US" sz="800" i="1" kern="0" dirty="0">
                <a:solidFill>
                  <a:srgbClr val="000000"/>
                </a:solidFill>
                <a:latin typeface="+mn-lt"/>
              </a:rPr>
              <a:t>IEEE Trans. on Parallel and Distributed Systems</a:t>
            </a:r>
            <a:r>
              <a:rPr lang="en-US" sz="800" kern="0" dirty="0">
                <a:solidFill>
                  <a:srgbClr val="000000"/>
                </a:solidFill>
                <a:latin typeface="+mn-lt"/>
              </a:rPr>
              <a:t>, </a:t>
            </a:r>
            <a:r>
              <a:rPr lang="en-US" sz="800" i="1" kern="0" dirty="0">
                <a:solidFill>
                  <a:srgbClr val="000000"/>
                </a:solidFill>
                <a:latin typeface="+mn-lt"/>
              </a:rPr>
              <a:t>to appear</a:t>
            </a:r>
            <a:r>
              <a:rPr lang="en-US" sz="800" kern="0" dirty="0">
                <a:solidFill>
                  <a:srgbClr val="000000"/>
                </a:solidFill>
                <a:latin typeface="+mn-lt"/>
              </a:rPr>
              <a:t>.</a:t>
            </a:r>
          </a:p>
          <a:p>
            <a:pPr marL="228600" indent="-228600" eaLnBrk="0" hangingPunct="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800" kern="0" dirty="0">
                <a:solidFill>
                  <a:srgbClr val="000000"/>
                </a:solidFill>
                <a:latin typeface="+mn-lt"/>
              </a:rPr>
              <a:t>Stephanie Zierke, Jason D. Bakos, "FPGA Acceleration of Bayesian Phylogenetic Inference," BMC Bioinformatics, </a:t>
            </a:r>
            <a:r>
              <a:rPr lang="en-US" sz="800" i="1" dirty="0">
                <a:latin typeface="+mn-lt"/>
              </a:rPr>
              <a:t>BMC Bioinformatics </a:t>
            </a:r>
            <a:r>
              <a:rPr lang="en-US" sz="800" dirty="0">
                <a:latin typeface="+mn-lt"/>
              </a:rPr>
              <a:t>2010, 11:184</a:t>
            </a:r>
            <a:r>
              <a:rPr lang="en-US" sz="800" kern="0" dirty="0">
                <a:solidFill>
                  <a:srgbClr val="000000"/>
                </a:solidFill>
                <a:latin typeface="+mn-lt"/>
              </a:rPr>
              <a:t>.</a:t>
            </a:r>
          </a:p>
          <a:p>
            <a:pPr marL="228600" indent="-228600" eaLnBrk="0" hangingPunct="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800" kern="0" dirty="0">
                <a:solidFill>
                  <a:srgbClr val="000000"/>
                </a:solidFill>
                <a:latin typeface="+mn-lt"/>
              </a:rPr>
              <a:t>Jason D. Bakos, </a:t>
            </a:r>
            <a:r>
              <a:rPr lang="en-US" sz="800" kern="0" dirty="0" err="1">
                <a:solidFill>
                  <a:srgbClr val="000000"/>
                </a:solidFill>
                <a:latin typeface="+mn-lt"/>
              </a:rPr>
              <a:t>Panormitis</a:t>
            </a:r>
            <a:r>
              <a:rPr lang="en-US" sz="800" kern="0" dirty="0">
                <a:solidFill>
                  <a:srgbClr val="000000"/>
                </a:solidFill>
                <a:latin typeface="+mn-lt"/>
              </a:rPr>
              <a:t> E. Elenis, "A Special-Purpose Architecture for Solving the Breakpoint Median Problem,"  </a:t>
            </a:r>
            <a:r>
              <a:rPr lang="en-US" sz="800" i="1" kern="0" dirty="0">
                <a:solidFill>
                  <a:srgbClr val="000000"/>
                </a:solidFill>
                <a:latin typeface="+mn-lt"/>
              </a:rPr>
              <a:t>IEEE Transactions on Very Large Scale Integration (VLSI) Systems</a:t>
            </a:r>
            <a:r>
              <a:rPr lang="en-US" sz="800" kern="0" dirty="0">
                <a:solidFill>
                  <a:srgbClr val="000000"/>
                </a:solidFill>
                <a:latin typeface="+mn-lt"/>
              </a:rPr>
              <a:t>, Vol. 16, No. 12, Dec. 2008.</a:t>
            </a:r>
          </a:p>
          <a:p>
            <a:pPr marL="228600" indent="-228600" eaLnBrk="0" hangingPunct="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800" kern="0" dirty="0">
                <a:solidFill>
                  <a:srgbClr val="000000"/>
                </a:solidFill>
                <a:latin typeface="+mn-lt"/>
              </a:rPr>
              <a:t>Jason D. Bakos, </a:t>
            </a:r>
            <a:r>
              <a:rPr lang="en-US" sz="800" kern="0" dirty="0" err="1">
                <a:solidFill>
                  <a:srgbClr val="000000"/>
                </a:solidFill>
                <a:latin typeface="+mn-lt"/>
              </a:rPr>
              <a:t>Panormitis</a:t>
            </a:r>
            <a:r>
              <a:rPr lang="en-US" sz="800" kern="0" dirty="0">
                <a:solidFill>
                  <a:srgbClr val="000000"/>
                </a:solidFill>
                <a:latin typeface="+mn-lt"/>
              </a:rPr>
              <a:t> E. Elenis, Jijun Tang, "FPGA Acceleration of Phylogeny Reconstruction for Whole Genome Data,"  7th IEEE International Symposium on Bioinformatics &amp; Bioengineering (BIBE'07), Boston, MA, Oct. 14-17, 2007.</a:t>
            </a:r>
          </a:p>
          <a:p>
            <a:pPr marL="228600" indent="-228600" eaLnBrk="0" hangingPunct="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800" kern="0" dirty="0">
                <a:solidFill>
                  <a:srgbClr val="000000"/>
                </a:solidFill>
                <a:latin typeface="+mn-lt"/>
              </a:rPr>
              <a:t>Jason D. Bakos, “FPGA Acceleration of Gene Rearrangement Analysis,” 15th Annual IEEE International Symposium on Field-Programmable Custom Computing Machines (FCCM'07), April 23-25, 2007.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4400" y="183898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GRAPPA:  MP reconstruction based on gene-rearrangement model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5181600" y="1828800"/>
            <a:ext cx="373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MrBayes: MCMCMC reconstruction based on (sequence data) likelihood model</a:t>
            </a:r>
            <a:endParaRPr lang="en-US" sz="1400" dirty="0"/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819400" y="6324600"/>
            <a:ext cx="6172200" cy="304800"/>
          </a:xfrm>
        </p:spPr>
        <p:txBody>
          <a:bodyPr/>
          <a:lstStyle/>
          <a:p>
            <a:pPr>
              <a:defRPr/>
            </a:pPr>
            <a:r>
              <a:rPr lang="en-US" sz="1200" dirty="0" smtClean="0">
                <a:solidFill>
                  <a:schemeClr val="tx1"/>
                </a:solidFill>
              </a:rPr>
              <a:t>Heterogeneous </a:t>
            </a:r>
            <a:r>
              <a:rPr lang="en-US" sz="1200" dirty="0" smtClean="0">
                <a:solidFill>
                  <a:schemeClr val="tx1"/>
                </a:solidFill>
              </a:rPr>
              <a:t>Computing at USC </a:t>
            </a:r>
            <a:r>
              <a:rPr lang="en-US" sz="1200" dirty="0" smtClean="0"/>
              <a:t>| EPSCOR Clemson | </a:t>
            </a:r>
            <a:r>
              <a:rPr lang="en-US" sz="1200" dirty="0" smtClean="0">
                <a:solidFill>
                  <a:schemeClr val="tx1"/>
                </a:solidFill>
              </a:rPr>
              <a:t>9/21/10</a:t>
            </a:r>
            <a:r>
              <a:rPr lang="en-US" sz="1200" dirty="0" smtClean="0"/>
              <a:t>	 </a:t>
            </a:r>
            <a:fld id="{1FF4D708-FA81-4514-A2AC-FE6F72DBD05B}" type="slidenum">
              <a:rPr lang="en-US" i="0" smtClean="0">
                <a:solidFill>
                  <a:schemeClr val="tx1"/>
                </a:solidFill>
              </a:rPr>
              <a:pPr>
                <a:defRPr/>
              </a:pPr>
              <a:t>8</a:t>
            </a:fld>
            <a:endParaRPr lang="en-US" i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Our Projects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066800"/>
          </a:xfrm>
        </p:spPr>
        <p:txBody>
          <a:bodyPr/>
          <a:lstStyle/>
          <a:p>
            <a:r>
              <a:rPr lang="en-US" sz="1600" dirty="0" smtClean="0"/>
              <a:t>FPGA-based co-processors for </a:t>
            </a:r>
            <a:r>
              <a:rPr lang="en-US" sz="1600" dirty="0" smtClean="0"/>
              <a:t>sparse linear algebra</a:t>
            </a:r>
          </a:p>
          <a:p>
            <a:pPr lvl="1"/>
            <a:r>
              <a:rPr lang="en-US" sz="1200" dirty="0" smtClean="0"/>
              <a:t>Accelerate sparse matrix operations to accelerate sparse numerical linear algebra</a:t>
            </a:r>
          </a:p>
          <a:p>
            <a:pPr lvl="1"/>
            <a:r>
              <a:rPr lang="en-US" sz="1200" dirty="0" smtClean="0"/>
              <a:t>Problems:  indirect addressing, </a:t>
            </a:r>
            <a:r>
              <a:rPr lang="en-US" sz="1200" dirty="0" smtClean="0"/>
              <a:t>double precision </a:t>
            </a:r>
            <a:r>
              <a:rPr lang="en-US" sz="1200" dirty="0" smtClean="0"/>
              <a:t>accumulation, memory bandwidth</a:t>
            </a:r>
          </a:p>
        </p:txBody>
      </p:sp>
      <p:pic>
        <p:nvPicPr>
          <p:cNvPr id="28679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3810000"/>
            <a:ext cx="3348037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304800" y="3962400"/>
            <a:ext cx="48006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indent="-228600" eaLnBrk="0" hangingPunct="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800" kern="0" dirty="0" err="1">
                <a:solidFill>
                  <a:srgbClr val="000000"/>
                </a:solidFill>
                <a:latin typeface="+mn-lt"/>
              </a:rPr>
              <a:t>Krishna.K</a:t>
            </a:r>
            <a:r>
              <a:rPr lang="en-US" sz="800" kern="0" dirty="0">
                <a:solidFill>
                  <a:srgbClr val="000000"/>
                </a:solidFill>
                <a:latin typeface="+mn-lt"/>
              </a:rPr>
              <a:t>. Nagar, Jason D. Bakos, "A High-Performance Double Precision Accumulator," IEEE International Conference on Field-Programmable Technology (IC-FPT'09), Dec. 9-11, 2009.</a:t>
            </a:r>
          </a:p>
          <a:p>
            <a:pPr marL="228600" indent="-228600" eaLnBrk="0" hangingPunct="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800" kern="0" dirty="0">
                <a:solidFill>
                  <a:srgbClr val="000000"/>
                </a:solidFill>
                <a:latin typeface="+mn-lt"/>
              </a:rPr>
              <a:t>Yan Zhang, Yasser Shalabi, Rishabh Jain, Krishna K. Nagar, Jason D. Bakos, "FPGA vs. GPU for Sparse Matrix Vector Multiply," IEEE International Conference on Field-Programmable Technology (IC-FPT'09), Dec. 9-11, 2009.</a:t>
            </a:r>
          </a:p>
          <a:p>
            <a:pPr marL="228600" indent="-228600" eaLnBrk="0" hangingPunct="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800" kern="0" dirty="0">
                <a:solidFill>
                  <a:srgbClr val="000000"/>
                </a:solidFill>
                <a:latin typeface="+mn-lt"/>
              </a:rPr>
              <a:t>Krishna K. Nagar, Yan Zhang, Jason D. Bakos, "An Integrated Reduction Technique for a Double Precision Accumulator," Proc. Third International Workshop on High-Performance Reconfigurable Computing Technology and Applications (HPRCTA'09), held in conjunction with Supercomputing 2009 (SC'09), Nov. 15, 2009.</a:t>
            </a:r>
          </a:p>
          <a:p>
            <a:pPr marL="228600" indent="-228600" eaLnBrk="0" hangingPunct="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800" kern="0" dirty="0">
                <a:solidFill>
                  <a:srgbClr val="000000"/>
                </a:solidFill>
                <a:latin typeface="+mn-lt"/>
              </a:rPr>
              <a:t>Jason D. Bakos, Krishna K. Nagar, "Exploiting Matrix Symmetry to Improve FPGA-Accelerated Conjugate Gradient," 17th Annual IEEE International Symposium on Field Programmable Custom Computing Machines (FCCM'09), April 5-8, 2009.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76400" y="2362200"/>
            <a:ext cx="5638800" cy="122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819400" y="6324600"/>
            <a:ext cx="6172200" cy="304800"/>
          </a:xfrm>
        </p:spPr>
        <p:txBody>
          <a:bodyPr/>
          <a:lstStyle/>
          <a:p>
            <a:pPr>
              <a:defRPr/>
            </a:pPr>
            <a:r>
              <a:rPr lang="en-US" sz="1200" dirty="0" smtClean="0">
                <a:solidFill>
                  <a:schemeClr val="tx1"/>
                </a:solidFill>
              </a:rPr>
              <a:t>Heterogeneous </a:t>
            </a:r>
            <a:r>
              <a:rPr lang="en-US" sz="1200" dirty="0" smtClean="0">
                <a:solidFill>
                  <a:schemeClr val="tx1"/>
                </a:solidFill>
              </a:rPr>
              <a:t>Computing at USC </a:t>
            </a:r>
            <a:r>
              <a:rPr lang="en-US" sz="1200" dirty="0" smtClean="0"/>
              <a:t>| EPSCOR Clemson | </a:t>
            </a:r>
            <a:r>
              <a:rPr lang="en-US" sz="1200" dirty="0" smtClean="0">
                <a:solidFill>
                  <a:schemeClr val="tx1"/>
                </a:solidFill>
              </a:rPr>
              <a:t>9/21/10</a:t>
            </a:r>
            <a:r>
              <a:rPr lang="en-US" sz="1200" dirty="0" smtClean="0"/>
              <a:t>	 </a:t>
            </a:r>
            <a:fld id="{1FF4D708-FA81-4514-A2AC-FE6F72DBD05B}" type="slidenum">
              <a:rPr lang="en-US" i="0" smtClean="0">
                <a:solidFill>
                  <a:schemeClr val="tx1"/>
                </a:solidFill>
              </a:rPr>
              <a:pPr>
                <a:defRPr/>
              </a:pPr>
              <a:t>9</a:t>
            </a:fld>
            <a:endParaRPr lang="en-US" i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1|22|6.4"/>
</p:tagLst>
</file>

<file path=ppt/theme/theme1.xml><?xml version="1.0" encoding="utf-8"?>
<a:theme xmlns:a="http://schemas.openxmlformats.org/drawingml/2006/main" name="7minutemadness10">
  <a:themeElements>
    <a:clrScheme name="usc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usc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us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7minutemadness10</Template>
  <TotalTime>129</TotalTime>
  <Words>956</Words>
  <Application>Microsoft Office PowerPoint</Application>
  <PresentationFormat>On-screen Show (4:3)</PresentationFormat>
  <Paragraphs>107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Verdana</vt:lpstr>
      <vt:lpstr>Courier New</vt:lpstr>
      <vt:lpstr>7minutemadness10</vt:lpstr>
      <vt:lpstr>Heterogeneous Computing at USC Dept. of Computer Science and Engineering University of South Carolina</vt:lpstr>
      <vt:lpstr>Our Group:  HeRC</vt:lpstr>
      <vt:lpstr>FPGA Platforms</vt:lpstr>
      <vt:lpstr>FPGA Platforms</vt:lpstr>
      <vt:lpstr>GPU Platforms</vt:lpstr>
      <vt:lpstr>Programming FPGAs</vt:lpstr>
      <vt:lpstr>Phylogenies</vt:lpstr>
      <vt:lpstr>Our Projects</vt:lpstr>
      <vt:lpstr>Our Projects</vt:lpstr>
      <vt:lpstr>Double Precision Accumulation</vt:lpstr>
      <vt:lpstr>Our Projects:  Automated Partitioning</vt:lpstr>
      <vt:lpstr>Additional Projects</vt:lpstr>
      <vt:lpstr>Additional Projects</vt:lpstr>
      <vt:lpstr>Contact Information</vt:lpstr>
      <vt:lpstr>Our Group</vt:lpstr>
    </vt:vector>
  </TitlesOfParts>
  <Company>Univ. of South Carolina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Heterogeneous Computing at USC</dc:title>
  <dc:creator>Jason D. Bakos</dc:creator>
  <cp:lastModifiedBy>Jason D. Bakos</cp:lastModifiedBy>
  <cp:revision>20</cp:revision>
  <dcterms:created xsi:type="dcterms:W3CDTF">2010-09-17T13:56:34Z</dcterms:created>
  <dcterms:modified xsi:type="dcterms:W3CDTF">2010-09-17T16:05:45Z</dcterms:modified>
</cp:coreProperties>
</file>